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6.jpg" ContentType="image/png"/>
  <Override PartName="/ppt/media/image18.jpg" ContentType="image/png"/>
  <Override PartName="/ppt/media/image19.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34.jpg" ContentType="image/png"/>
  <Override PartName="/ppt/notesSlides/notesSlide38.xml" ContentType="application/vnd.openxmlformats-officedocument.presentationml.notesSlide+xml"/>
  <Override PartName="/ppt/media/image3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57" r:id="rId2"/>
    <p:sldId id="441" r:id="rId3"/>
    <p:sldId id="652" r:id="rId4"/>
    <p:sldId id="869" r:id="rId5"/>
    <p:sldId id="811" r:id="rId6"/>
    <p:sldId id="812" r:id="rId7"/>
    <p:sldId id="813" r:id="rId8"/>
    <p:sldId id="816" r:id="rId9"/>
    <p:sldId id="817" r:id="rId10"/>
    <p:sldId id="870" r:id="rId11"/>
    <p:sldId id="819" r:id="rId12"/>
    <p:sldId id="820" r:id="rId13"/>
    <p:sldId id="871" r:id="rId14"/>
    <p:sldId id="822" r:id="rId15"/>
    <p:sldId id="823" r:id="rId16"/>
    <p:sldId id="825" r:id="rId17"/>
    <p:sldId id="826" r:id="rId18"/>
    <p:sldId id="827" r:id="rId19"/>
    <p:sldId id="828" r:id="rId20"/>
    <p:sldId id="872" r:id="rId21"/>
    <p:sldId id="830" r:id="rId22"/>
    <p:sldId id="831" r:id="rId23"/>
    <p:sldId id="873" r:id="rId24"/>
    <p:sldId id="833" r:id="rId25"/>
    <p:sldId id="834" r:id="rId26"/>
    <p:sldId id="874" r:id="rId27"/>
    <p:sldId id="836" r:id="rId28"/>
    <p:sldId id="837" r:id="rId29"/>
    <p:sldId id="838" r:id="rId30"/>
    <p:sldId id="839" r:id="rId31"/>
    <p:sldId id="840" r:id="rId32"/>
    <p:sldId id="841" r:id="rId33"/>
    <p:sldId id="842" r:id="rId34"/>
    <p:sldId id="843" r:id="rId35"/>
    <p:sldId id="844" r:id="rId36"/>
    <p:sldId id="845" r:id="rId37"/>
    <p:sldId id="878" r:id="rId38"/>
    <p:sldId id="876" r:id="rId39"/>
    <p:sldId id="877" r:id="rId40"/>
    <p:sldId id="879" r:id="rId41"/>
    <p:sldId id="847" r:id="rId42"/>
    <p:sldId id="848" r:id="rId43"/>
    <p:sldId id="849" r:id="rId44"/>
    <p:sldId id="850" r:id="rId45"/>
    <p:sldId id="851" r:id="rId46"/>
    <p:sldId id="852" r:id="rId47"/>
    <p:sldId id="880" r:id="rId48"/>
    <p:sldId id="857" r:id="rId49"/>
    <p:sldId id="858" r:id="rId50"/>
    <p:sldId id="859" r:id="rId51"/>
    <p:sldId id="881" r:id="rId52"/>
    <p:sldId id="862" r:id="rId53"/>
    <p:sldId id="864" r:id="rId54"/>
    <p:sldId id="865" r:id="rId55"/>
    <p:sldId id="86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024"/>
  </p:normalViewPr>
  <p:slideViewPr>
    <p:cSldViewPr snapToGrid="0" snapToObjects="1">
      <p:cViewPr varScale="1">
        <p:scale>
          <a:sx n="66" d="100"/>
          <a:sy n="66"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1BBA50-CB32-EF45-BA03-A5A94048EF17}" type="datetimeFigureOut">
              <a:rPr lang="en-US" smtClean="0"/>
              <a:t>12/30/2020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D7CAFF-37A1-1345-8031-653CFBA59FEA}" type="slidenum">
              <a:rPr lang="en-US" smtClean="0"/>
              <a:t>‹#›</a:t>
            </a:fld>
            <a:endParaRPr lang="en-US"/>
          </a:p>
        </p:txBody>
      </p:sp>
    </p:spTree>
    <p:extLst>
      <p:ext uri="{BB962C8B-B14F-4D97-AF65-F5344CB8AC3E}">
        <p14:creationId xmlns:p14="http://schemas.microsoft.com/office/powerpoint/2010/main" val="4341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digikala.com/search/category-wearable-gadg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digikala.com/mag/%D8%AD%D8%B3%DA%AF%D8%B1-%DA%AF%D9%88%D8%B4%DB%8C-%D9%87%D9%88%D8%B4%D9%85%D9%86%D8%AF-%DA%86%DA%AF%D9%88%D9%86%D9%87-%DA%A9%D8%A7%D8%B1-%D9%85%DB%8C%E2%80%8C%DA%A9%D9%86%D8%AF/"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gartner.com/smarterwithgartner/the-cios-journey-to-artificial-intelligence/" TargetMode="External"/><Relationship Id="rId7" Type="http://schemas.openxmlformats.org/officeDocument/2006/relationships/hyperlink" Target="https://www.gartner.com/smarterwithgartner/improve-user-experience-by-reducing-features/"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www.gartner.com/smarterwithgartner/navigating-the-security-landscape-in-the-iot-era/" TargetMode="External"/><Relationship Id="rId5" Type="http://schemas.openxmlformats.org/officeDocument/2006/relationships/hyperlink" Target="https://www.gartner.com/it-glossary/infonomics/" TargetMode="External"/><Relationship Id="rId4" Type="http://schemas.openxmlformats.org/officeDocument/2006/relationships/hyperlink" Target="https://www.gartner.com/smarterwithgartner/ready-guide-to-gdpr/"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enterpriseirregulars.com/144131/whats-new-in-gartners-hype-cycle-for-ai-2019/"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a:t>
            </a:fld>
            <a:endParaRPr lang="en-US"/>
          </a:p>
        </p:txBody>
      </p:sp>
    </p:spTree>
    <p:extLst>
      <p:ext uri="{BB962C8B-B14F-4D97-AF65-F5344CB8AC3E}">
        <p14:creationId xmlns:p14="http://schemas.microsoft.com/office/powerpoint/2010/main" val="213216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US" dirty="0">
                <a:latin typeface="Comic Sans MS" panose="030F0702030302020204" pitchFamily="66" charset="0"/>
              </a:rPr>
              <a:t>A </a:t>
            </a:r>
            <a:r>
              <a:rPr lang="en-US" dirty="0">
                <a:solidFill>
                  <a:srgbClr val="FF0000"/>
                </a:solidFill>
                <a:latin typeface="Comic Sans MS" panose="030F0702030302020204" pitchFamily="66" charset="0"/>
              </a:rPr>
              <a:t>thing</a:t>
            </a:r>
            <a:r>
              <a:rPr lang="en-US" dirty="0">
                <a:latin typeface="Comic Sans MS" panose="030F0702030302020204" pitchFamily="66" charset="0"/>
              </a:rPr>
              <a:t> is a physical object in which a processor, data storage system, sensor system, and network technology are embedded.</a:t>
            </a:r>
          </a:p>
          <a:p>
            <a:pPr algn="just">
              <a:lnSpc>
                <a:spcPct val="150000"/>
              </a:lnSpc>
            </a:pPr>
            <a:r>
              <a:rPr lang="en-US" dirty="0">
                <a:latin typeface="Comic Sans MS" panose="030F0702030302020204" pitchFamily="66" charset="0"/>
              </a:rPr>
              <a:t>Some things can also affect their environment by means of </a:t>
            </a:r>
            <a:r>
              <a:rPr lang="en-US" dirty="0">
                <a:solidFill>
                  <a:srgbClr val="FF0000"/>
                </a:solidFill>
                <a:latin typeface="Comic Sans MS" panose="030F0702030302020204" pitchFamily="66" charset="0"/>
              </a:rPr>
              <a:t>actuators</a:t>
            </a:r>
            <a:r>
              <a:rPr lang="en-US" dirty="0">
                <a:latin typeface="Comic Sans MS" panose="030F0702030302020204" pitchFamily="66" charset="0"/>
              </a:rPr>
              <a:t>.</a:t>
            </a:r>
          </a:p>
          <a:p>
            <a:pPr algn="just">
              <a:lnSpc>
                <a:spcPct val="150000"/>
              </a:lnSpc>
            </a:pPr>
            <a:r>
              <a:rPr lang="en-US" dirty="0">
                <a:latin typeface="Comic Sans MS" panose="030F0702030302020204" pitchFamily="66" charset="0"/>
              </a:rPr>
              <a:t>Most things have a user interface and interaction capabilities to communicate with the environment or other devices.</a:t>
            </a:r>
          </a:p>
          <a:p>
            <a:pPr algn="just">
              <a:lnSpc>
                <a:spcPct val="150000"/>
              </a:lnSpc>
            </a:pPr>
            <a:r>
              <a:rPr lang="en-US" dirty="0">
                <a:latin typeface="Comic Sans MS" panose="030F0702030302020204" pitchFamily="66" charset="0"/>
              </a:rPr>
              <a:t>The capability of things to communicate with other things and with their environment is a core component of </a:t>
            </a:r>
            <a:r>
              <a:rPr lang="en-US" dirty="0" err="1">
                <a:latin typeface="Comic Sans MS" panose="030F0702030302020204" pitchFamily="66" charset="0"/>
              </a:rPr>
              <a:t>IoT</a:t>
            </a:r>
            <a:r>
              <a:rPr lang="en-US" dirty="0">
                <a:latin typeface="Comic Sans MS" panose="030F0702030302020204" pitchFamily="66"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mic Sans MS" panose="030F0702030302020204" pitchFamily="66"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mic Sans MS" panose="030F0702030302020204" pitchFamily="66" charset="0"/>
              </a:rPr>
              <a:t>* </a:t>
            </a:r>
            <a:r>
              <a:rPr lang="en-US" sz="1200" dirty="0">
                <a:solidFill>
                  <a:srgbClr val="FF0000"/>
                </a:solidFill>
                <a:latin typeface="Comic Sans MS" panose="030F0702030302020204" pitchFamily="66" charset="0"/>
              </a:rPr>
              <a:t>Internet of Things A to Z : Technologies and Applications</a:t>
            </a:r>
            <a:r>
              <a:rPr lang="en-US" sz="1200" dirty="0">
                <a:latin typeface="Comic Sans MS" panose="030F0702030302020204" pitchFamily="66" charset="0"/>
              </a:rPr>
              <a:t>, IEEE Press, 2018</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14</a:t>
            </a:fld>
            <a:endParaRPr lang="en-US"/>
          </a:p>
        </p:txBody>
      </p:sp>
    </p:spTree>
    <p:extLst>
      <p:ext uri="{BB962C8B-B14F-4D97-AF65-F5344CB8AC3E}">
        <p14:creationId xmlns:p14="http://schemas.microsoft.com/office/powerpoint/2010/main" val="2832506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a:t>
            </a:r>
            <a:r>
              <a:rPr lang="en-US" sz="1200" b="0" i="1" u="none" strike="noStrike" kern="1200" baseline="0" dirty="0">
                <a:solidFill>
                  <a:schemeClr val="tx1"/>
                </a:solidFill>
                <a:latin typeface="+mn-lt"/>
                <a:ea typeface="+mn-ea"/>
                <a:cs typeface="+mn-cs"/>
              </a:rPr>
              <a:t>smart object</a:t>
            </a:r>
            <a:r>
              <a:rPr lang="en-US" sz="1200" b="0" i="0" u="none" strike="noStrike" kern="1200" baseline="0" dirty="0">
                <a:solidFill>
                  <a:schemeClr val="tx1"/>
                </a:solidFill>
                <a:latin typeface="+mn-lt"/>
                <a:ea typeface="+mn-ea"/>
                <a:cs typeface="+mn-cs"/>
              </a:rPr>
              <a:t> is a device that has, at a minimum, the following four defining characteristics :</a:t>
            </a:r>
          </a:p>
          <a:p>
            <a:r>
              <a:rPr lang="en-US" sz="1200" b="1" i="0" u="none" strike="noStrike" kern="1200" baseline="0" dirty="0">
                <a:solidFill>
                  <a:schemeClr val="tx1"/>
                </a:solidFill>
                <a:latin typeface="+mn-lt"/>
                <a:ea typeface="+mn-ea"/>
                <a:cs typeface="+mn-cs"/>
              </a:rPr>
              <a:t>Processing unit: </a:t>
            </a:r>
            <a:r>
              <a:rPr lang="en-US" sz="1200" b="0" i="0" u="none" strike="noStrike" kern="1200" baseline="0" dirty="0">
                <a:solidFill>
                  <a:schemeClr val="tx1"/>
                </a:solidFill>
                <a:latin typeface="+mn-lt"/>
                <a:ea typeface="+mn-ea"/>
                <a:cs typeface="+mn-cs"/>
              </a:rPr>
              <a:t>A smart object has some type of processing unit for acquiring data, processing and analyzing sensing information received by the sensor(s), coordinating control signals to any actuators, and controlling a variety of functions on the smart object, including the communication and power systems. The specific type of processing unit that is used can vary greatly, depending on the specific processing needs of different applications. The most common is a microcontroller because of its small form factor, flexibility, programming simplicity, ubiquity, low power consumption, and low cost.</a:t>
            </a:r>
          </a:p>
          <a:p>
            <a:r>
              <a:rPr lang="en-US" sz="1200" b="1" i="0" u="none" strike="noStrike" kern="1200" baseline="0" dirty="0">
                <a:solidFill>
                  <a:schemeClr val="tx1"/>
                </a:solidFill>
                <a:latin typeface="+mn-lt"/>
                <a:ea typeface="+mn-ea"/>
                <a:cs typeface="+mn-cs"/>
              </a:rPr>
              <a:t>Sensor(s) and/or actuator(s): </a:t>
            </a:r>
            <a:r>
              <a:rPr lang="en-US" sz="1200" b="0" i="0" u="none" strike="noStrike" kern="1200" baseline="0" dirty="0">
                <a:solidFill>
                  <a:schemeClr val="tx1"/>
                </a:solidFill>
                <a:latin typeface="+mn-lt"/>
                <a:ea typeface="+mn-ea"/>
                <a:cs typeface="+mn-cs"/>
              </a:rPr>
              <a:t>A smart object is capable of interacting with the physical world through sensors and actuators. A sensor learns and measures its environment, whereas an actuator is able to produce some change in the physical world. A smart object does not need to contain both sensors and actuators. In fact, a smart object can contain one or multiple sensors and/or actuators, depending upon the application.</a:t>
            </a:r>
          </a:p>
          <a:p>
            <a:r>
              <a:rPr lang="en-US" sz="1200" b="1" i="0" u="none" strike="noStrike" kern="1200" baseline="0" dirty="0">
                <a:solidFill>
                  <a:schemeClr val="tx1"/>
                </a:solidFill>
                <a:latin typeface="+mn-lt"/>
                <a:ea typeface="+mn-ea"/>
                <a:cs typeface="+mn-cs"/>
              </a:rPr>
              <a:t>Communication device: </a:t>
            </a:r>
            <a:r>
              <a:rPr lang="en-US" sz="1200" b="0" i="0" u="none" strike="noStrike" kern="1200" baseline="0" dirty="0">
                <a:solidFill>
                  <a:schemeClr val="tx1"/>
                </a:solidFill>
                <a:latin typeface="+mn-lt"/>
                <a:ea typeface="+mn-ea"/>
                <a:cs typeface="+mn-cs"/>
              </a:rPr>
              <a:t>The communication unit is responsible for connecting a smart object with other smart objects and the outside world (via the network). Communication devices for smart objects can be either wired or wireless. Overwhelmingly, in IoT networks smart objects are wirelessly interconnected for a number of reasons, including cost, limited infrastructure availability, and ease of deployment. There are myriad different communication protocols for smart objects. </a:t>
            </a:r>
          </a:p>
          <a:p>
            <a:r>
              <a:rPr lang="en-US" sz="1200" b="1" i="0" u="none" strike="noStrike" kern="1200" baseline="0" dirty="0">
                <a:solidFill>
                  <a:schemeClr val="tx1"/>
                </a:solidFill>
                <a:latin typeface="+mn-lt"/>
                <a:ea typeface="+mn-ea"/>
                <a:cs typeface="+mn-cs"/>
              </a:rPr>
              <a:t>Power source: </a:t>
            </a:r>
            <a:r>
              <a:rPr lang="en-US" sz="1200" b="0" i="0" u="none" strike="noStrike" kern="1200" baseline="0" dirty="0">
                <a:solidFill>
                  <a:schemeClr val="tx1"/>
                </a:solidFill>
                <a:latin typeface="+mn-lt"/>
                <a:ea typeface="+mn-ea"/>
                <a:cs typeface="+mn-cs"/>
              </a:rPr>
              <a:t>Smart objects have components that need to be powered. Interestingly, the most significant power consumption usually comes from the communication unit of a smart object. As with the other three smart object building blocks, the power requirements also vary greatly from application to application. Typically, smart objects are limited in power, are deployed for a very long time, and are not easily accessible. This combination, especially when the smart object relies on battery power, implies that power efficiency, judicious power management, sleep modes, ultra-low power consumption hardware, and so on are critical design elements. For long-term deployments where smart objects are, for all practical purposes, inaccessible, power is commonly obtained from scavenger sources (solar, piezoelectric, and so on) or is obtained in a hybridized manner, also tapping into infrastructure power.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15</a:t>
            </a:fld>
            <a:endParaRPr lang="en-US"/>
          </a:p>
        </p:txBody>
      </p:sp>
    </p:spTree>
    <p:extLst>
      <p:ext uri="{BB962C8B-B14F-4D97-AF65-F5344CB8AC3E}">
        <p14:creationId xmlns:p14="http://schemas.microsoft.com/office/powerpoint/2010/main" val="4291308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r>
              <a:rPr lang="fa-IR" sz="1200" b="0" i="0" kern="1200" dirty="0">
                <a:solidFill>
                  <a:schemeClr val="tx1"/>
                </a:solidFill>
                <a:effectLst/>
                <a:latin typeface="+mn-lt"/>
                <a:ea typeface="+mn-ea"/>
                <a:cs typeface="+mn-cs"/>
              </a:rPr>
              <a:t>حسگر «شتاب‌سنج» (</a:t>
            </a:r>
            <a:r>
              <a:rPr lang="en-US" sz="1200" b="0" i="0" kern="1200" dirty="0">
                <a:solidFill>
                  <a:schemeClr val="tx1"/>
                </a:solidFill>
                <a:effectLst/>
                <a:latin typeface="+mn-lt"/>
                <a:ea typeface="+mn-ea"/>
                <a:cs typeface="+mn-cs"/>
              </a:rPr>
              <a:t>Accelerometer) </a:t>
            </a:r>
            <a:r>
              <a:rPr lang="fa-IR" sz="1200" b="0" i="0" kern="1200" dirty="0">
                <a:solidFill>
                  <a:schemeClr val="tx1"/>
                </a:solidFill>
                <a:effectLst/>
                <a:latin typeface="+mn-lt"/>
                <a:ea typeface="+mn-ea"/>
                <a:cs typeface="+mn-cs"/>
              </a:rPr>
              <a:t>یکی از ابزارهای درون گوشی هوشمند است که اجازه می‌دهد این گجت، جهت حرکت را در محورهای مختلف تشخیص بدهد. این حسگر در ردیاب‌های سلامتی هم یافت می‌شود. شمارش قدم‌های کاربر در گوشی، توسط همین شتاب‌سنج‌ها صورت می‌گیرد؛ بدون این‌که نیازی به خرید </a:t>
            </a:r>
            <a:r>
              <a:rPr lang="fa-IR" sz="1200" b="1" i="0" u="none" strike="noStrike" kern="1200" dirty="0">
                <a:solidFill>
                  <a:schemeClr val="tx1"/>
                </a:solidFill>
                <a:effectLst/>
                <a:latin typeface="+mn-lt"/>
                <a:ea typeface="+mn-ea"/>
                <a:cs typeface="+mn-cs"/>
                <a:hlinkClick r:id="rId3"/>
              </a:rPr>
              <a:t>گجت پوشیدنی</a:t>
            </a:r>
            <a:r>
              <a:rPr lang="fa-IR" sz="1200" b="0" i="0" kern="1200" dirty="0">
                <a:solidFill>
                  <a:schemeClr val="tx1"/>
                </a:solidFill>
                <a:effectLst/>
                <a:latin typeface="+mn-lt"/>
                <a:ea typeface="+mn-ea"/>
                <a:cs typeface="+mn-cs"/>
              </a:rPr>
              <a:t> جداگانه باشد. همچنین این حسگر جهت قرارگیری گوشی را به نرم‌افزار اطلاع می‌دهد؛ این قابلیت به‌خصوص بعد از ظهور اپ‌های واقعیت افزوده از اهمیت خیلی زیادی برخوردار شده است.</a:t>
            </a:r>
          </a:p>
          <a:p>
            <a:pPr algn="r" rtl="1" fontAlgn="base"/>
            <a:r>
              <a:rPr lang="fa-IR" sz="1200" b="0" i="0" kern="1200" dirty="0">
                <a:solidFill>
                  <a:schemeClr val="tx1"/>
                </a:solidFill>
                <a:effectLst/>
                <a:latin typeface="+mn-lt"/>
                <a:ea typeface="+mn-ea"/>
                <a:cs typeface="+mn-cs"/>
              </a:rPr>
              <a:t>همان‌طور که از نام شتاب‌سنج مشخص است، این حسگر شتاب را اندازه‌گیری می‌کند تا به‌طور مثال در هنگام حرکت، نقشه‌ی اسنپ‌چت بتواند آواتار کاربر را در یک ماشین روی نقشه قرار دهد. علاوه بر این استفاده‌ی مفرح، شتاب‌سنج در انواع و اقسام برنامه‌ها به کار گرفته می‌شود. خود این حسگر از حسگرهای دیگری ازجمله ساختارهای کریستالی میکروسکوپی تشکیل شده است که براثر نیروهای شتاب‌دهنده تحت فشار قرار می‌گیرند. سپس شتاب‌سنج، ولتاژهای برآمده از کریستال‌ها را تفسیر می‌کند تا بتواند سرعت گوشی و جهت آن را تشخیص دهد. از تغییر جهت دادن اپ‌ها از حالت عمودی به افقی گرفته تا نمایش سرعت در هنگام رانندگی، شتاب‌سنج کارکردهای زیادی در گوشی دارد و به همین خاطر، شتاب‌سنج را می‌توان از مهم‌ترین حسگرهای گوشی به‌حساب آورد.</a:t>
            </a:r>
          </a:p>
          <a:p>
            <a:pPr algn="r" rtl="1" fontAlgn="base"/>
            <a:r>
              <a:rPr lang="fa-IR" sz="1200" b="0" i="0" kern="1200" dirty="0">
                <a:solidFill>
                  <a:schemeClr val="tx1"/>
                </a:solidFill>
                <a:effectLst/>
                <a:latin typeface="+mn-lt"/>
                <a:ea typeface="+mn-ea"/>
                <a:cs typeface="+mn-cs"/>
              </a:rPr>
              <a:t>‌</a:t>
            </a:r>
          </a:p>
          <a:p>
            <a:pPr algn="r" rtl="1"/>
            <a:endParaRPr lang="fa-IR" sz="1200" b="0" i="0" kern="1200" dirty="0">
              <a:solidFill>
                <a:schemeClr val="tx1"/>
              </a:solidFill>
              <a:effectLst/>
              <a:latin typeface="+mn-lt"/>
              <a:ea typeface="+mn-ea"/>
              <a:cs typeface="+mn-cs"/>
            </a:endParaRPr>
          </a:p>
          <a:p>
            <a:pPr algn="r" rtl="1"/>
            <a:r>
              <a:rPr lang="fa-IR" sz="1200" b="0" i="0" kern="1200" dirty="0">
                <a:solidFill>
                  <a:schemeClr val="tx1"/>
                </a:solidFill>
                <a:effectLst/>
                <a:latin typeface="+mn-lt"/>
                <a:ea typeface="+mn-ea"/>
                <a:cs typeface="+mn-cs"/>
              </a:rPr>
              <a:t>«ژیروسکوپ» (</a:t>
            </a:r>
            <a:r>
              <a:rPr lang="en-US" sz="1200" b="0" i="0" kern="1200" dirty="0">
                <a:solidFill>
                  <a:schemeClr val="tx1"/>
                </a:solidFill>
                <a:effectLst/>
                <a:latin typeface="+mn-lt"/>
                <a:ea typeface="+mn-ea"/>
                <a:cs typeface="+mn-cs"/>
              </a:rPr>
              <a:t>Gyroscope) </a:t>
            </a:r>
            <a:r>
              <a:rPr lang="fa-IR" sz="1200" b="0" i="0" kern="1200" dirty="0">
                <a:solidFill>
                  <a:schemeClr val="tx1"/>
                </a:solidFill>
                <a:effectLst/>
                <a:latin typeface="+mn-lt"/>
                <a:ea typeface="+mn-ea"/>
                <a:cs typeface="+mn-cs"/>
              </a:rPr>
              <a:t>برای درک جهت قرارگیری گوشی به شتاب‌سنج کمک می‌کند. این حسگر دقت گوشی را بالاتر می‌برد تا مثلا عکس‌های ۳۶۰ درجه تا حد ممکن زیبا و جذاب شوند. هر وقت که مشغول یک بازی رانندگی با موبایلتان هستید و برای کنترل فرمان جهت گوشی را تغییر می‌دهید، به‌جای شتاب‌سنج، این ژیروسکوپ است که وارد عمل می‌شود. به این دلیل که فقط تکان‌های کوچکی به گوشی داده می‌شود و گجت واقعا حرکتی در فضا ندارد.</a:t>
            </a:r>
          </a:p>
          <a:p>
            <a:pPr algn="r" rtl="1"/>
            <a:endParaRPr lang="fa-IR" dirty="0"/>
          </a:p>
          <a:p>
            <a:pPr algn="r" rtl="1"/>
            <a:r>
              <a:rPr lang="fa-IR" dirty="0"/>
              <a:t>منبع:</a:t>
            </a:r>
          </a:p>
          <a:p>
            <a:pPr algn="r" rtl="1"/>
            <a:r>
              <a:rPr lang="en-US" dirty="0">
                <a:hlinkClick r:id="rId4"/>
              </a:rPr>
              <a:t>https://www.digikala.com/mag/%D8%AD%D8%B3%DA%AF%D8%B1-%DA%AF%D9%88%D8%B4%DB%8C-%D9%87%D9%88%D8%B4%D9%85%D9%86%D8%AF-%DA%86%DA%AF%D9%88%D9%86%D9%87-%DA%A9%D8%A7%D8%B1-%D9%85%DB%8C%E2%80%8C%DA%A9%D9%86%D8%AF/</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16</a:t>
            </a:fld>
            <a:endParaRPr lang="en-US"/>
          </a:p>
        </p:txBody>
      </p:sp>
    </p:spTree>
    <p:extLst>
      <p:ext uri="{BB962C8B-B14F-4D97-AF65-F5344CB8AC3E}">
        <p14:creationId xmlns:p14="http://schemas.microsoft.com/office/powerpoint/2010/main" val="3469669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Comic Sans MS" panose="030F0702030302020204" pitchFamily="66" charset="0"/>
              </a:rPr>
              <a:t>Sensors</a:t>
            </a:r>
          </a:p>
          <a:p>
            <a:pPr algn="just"/>
            <a:endParaRPr lang="en-US" dirty="0">
              <a:latin typeface="Comic Sans MS" panose="030F0702030302020204" pitchFamily="66" charset="0"/>
            </a:endParaRPr>
          </a:p>
          <a:p>
            <a:pPr lvl="1" algn="just"/>
            <a:r>
              <a:rPr lang="en-US" dirty="0">
                <a:latin typeface="Comic Sans MS" panose="030F0702030302020204" pitchFamily="66" charset="0"/>
              </a:rPr>
              <a:t>A sensor measures some physical quantity and converts that measurement reading into a digital representation. </a:t>
            </a:r>
          </a:p>
          <a:p>
            <a:pPr lvl="1" algn="just"/>
            <a:r>
              <a:rPr lang="en-US" dirty="0">
                <a:latin typeface="Comic Sans MS" panose="030F0702030302020204" pitchFamily="66" charset="0"/>
              </a:rPr>
              <a:t>That digital representation is typically passed to another device for transformation into useful data that can be consumed by intelligent devices or humans.</a:t>
            </a:r>
          </a:p>
          <a:p>
            <a:pPr lvl="1" algn="just"/>
            <a:r>
              <a:rPr lang="en-US" dirty="0">
                <a:latin typeface="Comic Sans MS" panose="030F0702030302020204" pitchFamily="66" charset="0"/>
              </a:rPr>
              <a:t>Sensors can be readily embedded in any physical objects that are easily connected to the Internet by wired or wireless networks.</a:t>
            </a:r>
          </a:p>
          <a:p>
            <a:pPr lvl="1" algn="just"/>
            <a:r>
              <a:rPr lang="en-US" dirty="0">
                <a:latin typeface="Comic Sans MS" panose="030F0702030302020204" pitchFamily="66" charset="0"/>
              </a:rPr>
              <a:t>Because these connected host physical objects with multidimensional sensing capabilities communicate with each other and external systems, they can interpret their environment and make intelligent decisions.</a:t>
            </a:r>
            <a:endParaRPr lang="en-US" dirty="0">
              <a:solidFill>
                <a:schemeClr val="bg1">
                  <a:lumMod val="85000"/>
                </a:schemeClr>
              </a:solidFill>
              <a:latin typeface="Comic Sans MS" panose="030F0702030302020204" pitchFamily="66" charset="0"/>
            </a:endParaRP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17</a:t>
            </a:fld>
            <a:endParaRPr lang="en-US"/>
          </a:p>
        </p:txBody>
      </p:sp>
    </p:spTree>
    <p:extLst>
      <p:ext uri="{BB962C8B-B14F-4D97-AF65-F5344CB8AC3E}">
        <p14:creationId xmlns:p14="http://schemas.microsoft.com/office/powerpoint/2010/main" val="599849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000" dirty="0">
                <a:latin typeface="Comic Sans MS" panose="030F0702030302020204" pitchFamily="66" charset="0"/>
              </a:rPr>
              <a:t>Sensors</a:t>
            </a:r>
            <a:endParaRPr lang="en-US" sz="1400" dirty="0">
              <a:latin typeface="Comic Sans MS" panose="030F0702030302020204" pitchFamily="66" charset="0"/>
            </a:endParaRPr>
          </a:p>
          <a:p>
            <a:pPr lvl="1" algn="just"/>
            <a:r>
              <a:rPr lang="en-US" sz="1600" dirty="0">
                <a:latin typeface="Comic Sans MS" panose="030F0702030302020204" pitchFamily="66" charset="0"/>
              </a:rPr>
              <a:t>Different types of sensors</a:t>
            </a:r>
            <a:endParaRPr lang="en-US" sz="1400" dirty="0">
              <a:latin typeface="Comic Sans MS" panose="030F0702030302020204" pitchFamily="66" charset="0"/>
            </a:endParaRPr>
          </a:p>
          <a:p>
            <a:pPr lvl="2" algn="just"/>
            <a:r>
              <a:rPr lang="en-US" sz="1400" b="1" dirty="0">
                <a:latin typeface="Comic Sans MS" panose="030F0702030302020204" pitchFamily="66" charset="0"/>
              </a:rPr>
              <a:t>Active or passive: </a:t>
            </a:r>
            <a:r>
              <a:rPr lang="en-US" sz="1400" dirty="0">
                <a:latin typeface="Comic Sans MS" panose="030F0702030302020204" pitchFamily="66" charset="0"/>
              </a:rPr>
              <a:t>Sensors can be categorized based on whether they produce an energy output and typically require an external power supply (active) or whether they simply receive energy and typically require no external power supply (passive).</a:t>
            </a:r>
          </a:p>
          <a:p>
            <a:pPr lvl="2" algn="just"/>
            <a:r>
              <a:rPr lang="en-US" sz="1400" b="1" dirty="0">
                <a:latin typeface="Comic Sans MS" panose="030F0702030302020204" pitchFamily="66" charset="0"/>
              </a:rPr>
              <a:t>Invasive or non-invasive: </a:t>
            </a:r>
            <a:r>
              <a:rPr lang="en-US" sz="1400" dirty="0">
                <a:latin typeface="Comic Sans MS" panose="030F0702030302020204" pitchFamily="66" charset="0"/>
              </a:rPr>
              <a:t>Sensors can be categorized based on whether a sensor is part of the environment it is measuring (invasive) or external to it (non-invasive).</a:t>
            </a:r>
          </a:p>
          <a:p>
            <a:pPr lvl="2" algn="just"/>
            <a:r>
              <a:rPr lang="en-US" sz="1400" b="1" dirty="0">
                <a:latin typeface="Comic Sans MS" panose="030F0702030302020204" pitchFamily="66" charset="0"/>
              </a:rPr>
              <a:t>Contact or no-contact: </a:t>
            </a:r>
            <a:r>
              <a:rPr lang="en-US" sz="1400" dirty="0">
                <a:latin typeface="Comic Sans MS" panose="030F0702030302020204" pitchFamily="66" charset="0"/>
              </a:rPr>
              <a:t>Sensors can be categorized based on whether they require physical contact with what they are measuring (contact) or not (no-contact).</a:t>
            </a:r>
          </a:p>
          <a:p>
            <a:pPr lvl="2" algn="just"/>
            <a:r>
              <a:rPr lang="en-US" sz="1400" b="1" dirty="0">
                <a:latin typeface="Comic Sans MS" panose="030F0702030302020204" pitchFamily="66" charset="0"/>
              </a:rPr>
              <a:t>Absolute or relative: </a:t>
            </a:r>
            <a:r>
              <a:rPr lang="en-US" sz="1400" dirty="0">
                <a:latin typeface="Comic Sans MS" panose="030F0702030302020204" pitchFamily="66" charset="0"/>
              </a:rPr>
              <a:t>Sensors can be categorized based on whether they measure on an absolute scale (absolute) or based on a difference with a fixed or variable reference value (relative).</a:t>
            </a:r>
          </a:p>
          <a:p>
            <a:pPr lvl="2" algn="just"/>
            <a:r>
              <a:rPr lang="en-US" sz="1400" b="1" dirty="0">
                <a:latin typeface="Comic Sans MS" panose="030F0702030302020204" pitchFamily="66" charset="0"/>
              </a:rPr>
              <a:t>Area of application: </a:t>
            </a:r>
            <a:r>
              <a:rPr lang="en-US" sz="1400" dirty="0">
                <a:latin typeface="Comic Sans MS" panose="030F0702030302020204" pitchFamily="66" charset="0"/>
              </a:rPr>
              <a:t>Sensors can be categorized based on the specific industry or vertical where they are being used.</a:t>
            </a:r>
          </a:p>
          <a:p>
            <a:pPr lvl="2" algn="just"/>
            <a:r>
              <a:rPr lang="en-US" sz="1400" b="1" dirty="0">
                <a:latin typeface="Comic Sans MS" panose="030F0702030302020204" pitchFamily="66" charset="0"/>
              </a:rPr>
              <a:t>How sensors measure: </a:t>
            </a:r>
            <a:r>
              <a:rPr lang="en-US" sz="1400" dirty="0">
                <a:latin typeface="Comic Sans MS" panose="030F0702030302020204" pitchFamily="66" charset="0"/>
              </a:rPr>
              <a:t>Sensors can be categorized based on the physical mechanism used to measure sensory input (for example, thermoelectric, electrochemical, </a:t>
            </a:r>
            <a:r>
              <a:rPr lang="en-US" sz="1400" dirty="0" err="1">
                <a:latin typeface="Comic Sans MS" panose="030F0702030302020204" pitchFamily="66" charset="0"/>
              </a:rPr>
              <a:t>piezoresistive</a:t>
            </a:r>
            <a:r>
              <a:rPr lang="en-US" sz="1400" dirty="0">
                <a:latin typeface="Comic Sans MS" panose="030F0702030302020204" pitchFamily="66" charset="0"/>
              </a:rPr>
              <a:t>, optic, electric, fluid mechanic, </a:t>
            </a:r>
            <a:r>
              <a:rPr lang="en-US" sz="1400" dirty="0" err="1">
                <a:latin typeface="Comic Sans MS" panose="030F0702030302020204" pitchFamily="66" charset="0"/>
              </a:rPr>
              <a:t>photoelastic</a:t>
            </a:r>
            <a:r>
              <a:rPr lang="en-US" sz="1400" dirty="0">
                <a:latin typeface="Comic Sans MS" panose="030F0702030302020204" pitchFamily="66" charset="0"/>
              </a:rPr>
              <a:t>).</a:t>
            </a:r>
          </a:p>
          <a:p>
            <a:pPr lvl="2" algn="just"/>
            <a:r>
              <a:rPr lang="en-US" sz="1400" b="1" dirty="0">
                <a:latin typeface="Comic Sans MS" panose="030F0702030302020204" pitchFamily="66" charset="0"/>
              </a:rPr>
              <a:t>What sensors measure: </a:t>
            </a:r>
            <a:r>
              <a:rPr lang="en-US" sz="1400" dirty="0">
                <a:latin typeface="Comic Sans MS" panose="030F0702030302020204" pitchFamily="66" charset="0"/>
              </a:rPr>
              <a:t>Sensors can be categorized based on their applications or what physical variables they measure.</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18</a:t>
            </a:fld>
            <a:endParaRPr lang="en-US"/>
          </a:p>
        </p:txBody>
      </p:sp>
    </p:spTree>
    <p:extLst>
      <p:ext uri="{BB962C8B-B14F-4D97-AF65-F5344CB8AC3E}">
        <p14:creationId xmlns:p14="http://schemas.microsoft.com/office/powerpoint/2010/main" val="1310809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20</a:t>
            </a:fld>
            <a:endParaRPr lang="en-US"/>
          </a:p>
        </p:txBody>
      </p:sp>
    </p:spTree>
    <p:extLst>
      <p:ext uri="{BB962C8B-B14F-4D97-AF65-F5344CB8AC3E}">
        <p14:creationId xmlns:p14="http://schemas.microsoft.com/office/powerpoint/2010/main" val="409399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23</a:t>
            </a:fld>
            <a:endParaRPr lang="en-US"/>
          </a:p>
        </p:txBody>
      </p:sp>
    </p:spTree>
    <p:extLst>
      <p:ext uri="{BB962C8B-B14F-4D97-AF65-F5344CB8AC3E}">
        <p14:creationId xmlns:p14="http://schemas.microsoft.com/office/powerpoint/2010/main" val="2782852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a:t>CONNECTIVITY and NORMALIZATION </a:t>
            </a:r>
          </a:p>
          <a:p>
            <a:pPr marL="0" indent="0">
              <a:buNone/>
            </a:pPr>
            <a:r>
              <a:rPr lang="en-US" dirty="0"/>
              <a:t>Every IoT platform starts with a connectivity layer. It has the function of bringing different protocols and different data formats into one “software” interface. This is necessary in order to ensure all devices can be interacted with and data is read correctly. Having all device data in one place and in one format is the basic necessity to monitor, manage, and analyze IoT devices. What sounds fairly simple can be a nightmare from the point of view of a computer engineer. Libraries need to be set up for individual devices so that something as basic as an industrial pressure sensor that sends analogue signals can be integrated into the platform for one use case while a wearable device or the data from someone’s smartphone can be integrated for another use case. Advanced devices usually provide an API that allows for a standardized communication interface to the platform. However, very often so-called software agents have to be developed and installed on the hardware in order to enable the IoT platform to establish a stable connection. </a:t>
            </a:r>
          </a:p>
          <a:p>
            <a:pPr marL="0" indent="0">
              <a:buNone/>
            </a:pPr>
            <a:r>
              <a:rPr lang="en-US" b="1" dirty="0"/>
              <a:t>2. DEVICE MANAGEMENT </a:t>
            </a:r>
          </a:p>
          <a:p>
            <a:pPr marL="0" indent="0">
              <a:buNone/>
            </a:pPr>
            <a:r>
              <a:rPr lang="en-US" dirty="0"/>
              <a:t>The device management module of an IoT platform ensures the connected objects are working properly and its software and applications are updated and running. Tasks performed in this module include device provisioning, remote configuration, management of firmware/ software updates, and troubleshooting. As thousands or even millions of different devices become part of an IoT enabled solution, bulk-actions, and automation are essential to control costs and reduce manual labor. </a:t>
            </a:r>
          </a:p>
          <a:p>
            <a:pPr marL="0" indent="0">
              <a:buNone/>
            </a:pPr>
            <a:r>
              <a:rPr lang="en-US" b="1" dirty="0"/>
              <a:t>3. DATABASE</a:t>
            </a:r>
            <a:r>
              <a:rPr lang="en-US" dirty="0"/>
              <a:t> </a:t>
            </a:r>
          </a:p>
          <a:p>
            <a:pPr marL="0" indent="0">
              <a:buNone/>
            </a:pPr>
            <a:r>
              <a:rPr lang="en-US" dirty="0"/>
              <a:t>Data storage is a central piece in an IoT platform. The management of device data brings the requirements for databases to a new level: </a:t>
            </a:r>
          </a:p>
          <a:p>
            <a:pPr marL="457200" lvl="1" indent="0">
              <a:buNone/>
            </a:pPr>
            <a:r>
              <a:rPr lang="en-US" dirty="0"/>
              <a:t>• </a:t>
            </a:r>
            <a:r>
              <a:rPr lang="en-US" b="1" dirty="0"/>
              <a:t>Volume</a:t>
            </a:r>
            <a:r>
              <a:rPr lang="en-US" dirty="0"/>
              <a:t>. The amount of data that needs to be stored can be massive. In many IoT solutions only the minority of the generated data can be stored. </a:t>
            </a:r>
          </a:p>
          <a:p>
            <a:pPr marL="457200" lvl="1" indent="0">
              <a:buNone/>
            </a:pPr>
            <a:r>
              <a:rPr lang="en-US" dirty="0"/>
              <a:t>• </a:t>
            </a:r>
            <a:r>
              <a:rPr lang="en-US" b="1" dirty="0"/>
              <a:t>Variety</a:t>
            </a:r>
            <a:r>
              <a:rPr lang="en-US" dirty="0"/>
              <a:t>. Different devices and different sensor types produce very different forms of data. </a:t>
            </a:r>
          </a:p>
          <a:p>
            <a:pPr marL="457200" lvl="1" indent="0">
              <a:buNone/>
            </a:pPr>
            <a:r>
              <a:rPr lang="en-US" dirty="0"/>
              <a:t>• </a:t>
            </a:r>
            <a:r>
              <a:rPr lang="en-US" b="1" dirty="0"/>
              <a:t>Velocity</a:t>
            </a:r>
            <a:r>
              <a:rPr lang="en-US" dirty="0"/>
              <a:t>. Many IoT cases require the analysis of streaming data to make instant decisions. </a:t>
            </a:r>
          </a:p>
          <a:p>
            <a:pPr marL="457200" lvl="1" indent="0">
              <a:buNone/>
            </a:pPr>
            <a:r>
              <a:rPr lang="en-US" dirty="0"/>
              <a:t>• </a:t>
            </a:r>
            <a:r>
              <a:rPr lang="en-US" b="1" dirty="0"/>
              <a:t>Veracity</a:t>
            </a:r>
            <a:r>
              <a:rPr lang="en-US" dirty="0"/>
              <a:t>. In some instances, sensors produce ambiguous and inaccurate data. An IoT platform therefore usually comes with a cloud based database solution that is distributed across different sensor nodes. It should be scalable for big data and should be able to store both structured (SQL) and unstructured data (NoSQL). </a:t>
            </a:r>
          </a:p>
          <a:p>
            <a:pPr marL="0" lvl="0" indent="0">
              <a:buNone/>
            </a:pPr>
            <a:r>
              <a:rPr lang="en-US" b="1" dirty="0"/>
              <a:t>4. PROCESSING &amp; ACTION MANAGEMENT</a:t>
            </a:r>
            <a:r>
              <a:rPr lang="en-US" dirty="0"/>
              <a:t> </a:t>
            </a:r>
          </a:p>
          <a:p>
            <a:pPr marL="0" lvl="0" indent="0">
              <a:buNone/>
            </a:pPr>
            <a:r>
              <a:rPr lang="en-US" dirty="0"/>
              <a:t>The data that is captured in the connectivity &amp; normalization module and that is stored in the database gets brought to life in this part of the IoT platform. A rule-based event-action-trigger allows performance of “smart” actions based on specific sensor data. In a smart home, for instance, an event-action-trigger can be defined so that all lights get turned off when a person leaves the house. The technical realization often comes in the form of an If-this-then-that rule (IFTTT): If the GPS signal indicates Jason’s smartphone is more than 5 yards away from his house, then turn off all the lights in his house. </a:t>
            </a:r>
          </a:p>
          <a:p>
            <a:pPr marL="0" lvl="0" indent="0">
              <a:buNone/>
            </a:pPr>
            <a:r>
              <a:rPr lang="en-US" b="1" dirty="0"/>
              <a:t>5. ANALYTICS </a:t>
            </a:r>
          </a:p>
          <a:p>
            <a:pPr marL="0" lvl="0" indent="0">
              <a:buNone/>
            </a:pPr>
            <a:r>
              <a:rPr lang="en-US" dirty="0"/>
              <a:t>Many IoT use cases go beyond action-management and require complex analytics to get the most out of the IoT data-stream. In a smart home, for example, the analytics engine can provide the algorithms that allow the IoT platform to learn which combination of lights and heating are preferred by the user at what time of the day and in relation to the outside weather </a:t>
            </a:r>
            <a:r>
              <a:rPr lang="en-US" dirty="0" err="1"/>
              <a:t>conditions..The</a:t>
            </a:r>
            <a:r>
              <a:rPr lang="en-US" dirty="0"/>
              <a:t> analytics engine encompasses all dynamic calculations of sensor data, from basic data clustering to deep machine learning.</a:t>
            </a:r>
          </a:p>
          <a:p>
            <a:pPr marL="0" lvl="0" indent="0">
              <a:buNone/>
            </a:pPr>
            <a:r>
              <a:rPr lang="en-US" b="1" dirty="0"/>
              <a:t>6. DATA VISUALIZATION</a:t>
            </a:r>
            <a:r>
              <a:rPr lang="en-US" dirty="0"/>
              <a:t> </a:t>
            </a:r>
          </a:p>
          <a:p>
            <a:pPr marL="0" lvl="0" indent="0">
              <a:buNone/>
            </a:pPr>
            <a:r>
              <a:rPr lang="en-US" dirty="0"/>
              <a:t>Sometimes also referred to as “visual analytics,” data visualization presents a much-underrated part of the IoT platform. The combination of human eye and brain is still far superior to most analytic and rule-based engines. That is why data visualization is so important: it enables humans to see patterns and observe trends. Visualization comes in the form of line-, stacked-, or pie charts, 2D- or even 3D-models. The visualization dashboard that is available to the manager of the IoT platform is often also included in the prototyping tools that an advanced IoT platform provides. </a:t>
            </a:r>
          </a:p>
          <a:p>
            <a:pPr marL="0" lvl="0" indent="0">
              <a:buNone/>
            </a:pPr>
            <a:r>
              <a:rPr lang="en-US" b="1" dirty="0"/>
              <a:t>7. ADDITIONAL TOOLS </a:t>
            </a:r>
          </a:p>
          <a:p>
            <a:pPr marL="0" lvl="0" indent="0">
              <a:buNone/>
            </a:pPr>
            <a:r>
              <a:rPr lang="en-US" dirty="0"/>
              <a:t>Advanced IoT platforms often offer an additional set of tools for the developer and the manager of the IoT solution. Development tools allow the IoT developer to prototype and test the IoT case. Sometimes even in the form of what-you-see-is-what-you-get-editors (WYSIWYG) that lets you create simple smartphone apps for visualizing and controlling connected devices. Management-focused tools support the daily operations of the IoT solution. An example is an „access management“ tool that determines who has access to which device and to which data. Another tool is “reporting”, that allows for data export (e.g., in a.csv </a:t>
            </a:r>
            <a:r>
              <a:rPr lang="en-US" dirty="0" err="1"/>
              <a:t>or.json</a:t>
            </a:r>
            <a:r>
              <a:rPr lang="en-US" dirty="0"/>
              <a:t> format) as well as data queries and other forms of structured output. </a:t>
            </a:r>
          </a:p>
          <a:p>
            <a:pPr marL="0" lvl="0" indent="0">
              <a:buNone/>
            </a:pPr>
            <a:r>
              <a:rPr lang="en-US" b="1" dirty="0"/>
              <a:t>8. EXTERNAL INTERFACES </a:t>
            </a:r>
          </a:p>
          <a:p>
            <a:pPr marL="0" lvl="0" indent="0">
              <a:buNone/>
            </a:pPr>
            <a:r>
              <a:rPr lang="en-US" dirty="0"/>
              <a:t>IoT enabled businesses are rarely built standalone and on a green field. In established companies it is crucial that the Internet of Things integrates with existing ERP systems, management tools, manufacturing execution systems and the rest of the wider IT-ecosystem. </a:t>
            </a:r>
          </a:p>
        </p:txBody>
      </p:sp>
      <p:sp>
        <p:nvSpPr>
          <p:cNvPr id="4" name="Slide Number Placeholder 3"/>
          <p:cNvSpPr>
            <a:spLocks noGrp="1"/>
          </p:cNvSpPr>
          <p:nvPr>
            <p:ph type="sldNum" sz="quarter" idx="10"/>
          </p:nvPr>
        </p:nvSpPr>
        <p:spPr/>
        <p:txBody>
          <a:bodyPr/>
          <a:lstStyle/>
          <a:p>
            <a:fld id="{5893209A-5C87-42F2-8069-F6C9540DFEF7}" type="slidenum">
              <a:rPr lang="en-US" smtClean="0"/>
              <a:t>24</a:t>
            </a:fld>
            <a:endParaRPr lang="en-US"/>
          </a:p>
        </p:txBody>
      </p:sp>
    </p:spTree>
    <p:extLst>
      <p:ext uri="{BB962C8B-B14F-4D97-AF65-F5344CB8AC3E}">
        <p14:creationId xmlns:p14="http://schemas.microsoft.com/office/powerpoint/2010/main" val="3154521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25</a:t>
            </a:fld>
            <a:endParaRPr lang="en-US"/>
          </a:p>
        </p:txBody>
      </p:sp>
    </p:spTree>
    <p:extLst>
      <p:ext uri="{BB962C8B-B14F-4D97-AF65-F5344CB8AC3E}">
        <p14:creationId xmlns:p14="http://schemas.microsoft.com/office/powerpoint/2010/main" val="376962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26</a:t>
            </a:fld>
            <a:endParaRPr lang="en-US"/>
          </a:p>
        </p:txBody>
      </p:sp>
    </p:spTree>
    <p:extLst>
      <p:ext uri="{BB962C8B-B14F-4D97-AF65-F5344CB8AC3E}">
        <p14:creationId xmlns:p14="http://schemas.microsoft.com/office/powerpoint/2010/main" val="24542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a:t>
            </a:fld>
            <a:endParaRPr lang="en-US"/>
          </a:p>
        </p:txBody>
      </p:sp>
    </p:spTree>
    <p:extLst>
      <p:ext uri="{BB962C8B-B14F-4D97-AF65-F5344CB8AC3E}">
        <p14:creationId xmlns:p14="http://schemas.microsoft.com/office/powerpoint/2010/main" val="77707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28</a:t>
            </a:fld>
            <a:endParaRPr lang="en-US"/>
          </a:p>
        </p:txBody>
      </p:sp>
    </p:spTree>
    <p:extLst>
      <p:ext uri="{BB962C8B-B14F-4D97-AF65-F5344CB8AC3E}">
        <p14:creationId xmlns:p14="http://schemas.microsoft.com/office/powerpoint/2010/main" val="1708500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29</a:t>
            </a:fld>
            <a:endParaRPr lang="en-US"/>
          </a:p>
        </p:txBody>
      </p:sp>
    </p:spTree>
    <p:extLst>
      <p:ext uri="{BB962C8B-B14F-4D97-AF65-F5344CB8AC3E}">
        <p14:creationId xmlns:p14="http://schemas.microsoft.com/office/powerpoint/2010/main" val="712991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93209A-5C87-42F2-8069-F6C9540DFEF7}" type="slidenum">
              <a:rPr lang="en-US" smtClean="0"/>
              <a:t>36</a:t>
            </a:fld>
            <a:endParaRPr lang="en-US"/>
          </a:p>
        </p:txBody>
      </p:sp>
    </p:spTree>
    <p:extLst>
      <p:ext uri="{BB962C8B-B14F-4D97-AF65-F5344CB8AC3E}">
        <p14:creationId xmlns:p14="http://schemas.microsoft.com/office/powerpoint/2010/main" val="4105795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37</a:t>
            </a:fld>
            <a:endParaRPr lang="en-US"/>
          </a:p>
        </p:txBody>
      </p:sp>
    </p:spTree>
    <p:extLst>
      <p:ext uri="{BB962C8B-B14F-4D97-AF65-F5344CB8AC3E}">
        <p14:creationId xmlns:p14="http://schemas.microsoft.com/office/powerpoint/2010/main" val="171209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shown in Figure 2-2, the </a:t>
            </a:r>
            <a:r>
              <a:rPr lang="en-US" sz="1200" b="0" i="0" u="none" strike="noStrike" kern="1200" baseline="0" dirty="0" err="1">
                <a:solidFill>
                  <a:schemeClr val="tx1"/>
                </a:solidFill>
                <a:latin typeface="+mn-lt"/>
                <a:ea typeface="+mn-ea"/>
                <a:cs typeface="+mn-cs"/>
              </a:rPr>
              <a:t>IoT</a:t>
            </a:r>
            <a:r>
              <a:rPr lang="en-US" sz="1200" b="0" i="0" u="none" strike="noStrike" kern="1200" baseline="0" dirty="0">
                <a:solidFill>
                  <a:schemeClr val="tx1"/>
                </a:solidFill>
                <a:latin typeface="+mn-lt"/>
                <a:ea typeface="+mn-ea"/>
                <a:cs typeface="+mn-cs"/>
              </a:rPr>
              <a:t> Reference Model defines a set of levels with</a:t>
            </a:r>
          </a:p>
          <a:p>
            <a:r>
              <a:rPr lang="en-US" sz="1200" b="0" i="0" u="none" strike="noStrike" kern="1200" baseline="0" dirty="0">
                <a:solidFill>
                  <a:schemeClr val="tx1"/>
                </a:solidFill>
                <a:latin typeface="+mn-lt"/>
                <a:ea typeface="+mn-ea"/>
                <a:cs typeface="+mn-cs"/>
              </a:rPr>
              <a:t>control flowing from the center (this could be either a cloud service or a</a:t>
            </a:r>
          </a:p>
          <a:p>
            <a:r>
              <a:rPr lang="en-US" sz="1200" b="0" i="0" u="none" strike="noStrike" kern="1200" baseline="0" dirty="0">
                <a:solidFill>
                  <a:schemeClr val="tx1"/>
                </a:solidFill>
                <a:latin typeface="+mn-lt"/>
                <a:ea typeface="+mn-ea"/>
                <a:cs typeface="+mn-cs"/>
              </a:rPr>
              <a:t>dedicated data center), to the edge, which includes sensors, devices,</a:t>
            </a:r>
          </a:p>
          <a:p>
            <a:r>
              <a:rPr lang="en-US" sz="1200" b="0" i="0" u="none" strike="noStrike" kern="1200" baseline="0" dirty="0">
                <a:solidFill>
                  <a:schemeClr val="tx1"/>
                </a:solidFill>
                <a:latin typeface="+mn-lt"/>
                <a:ea typeface="+mn-ea"/>
                <a:cs typeface="+mn-cs"/>
              </a:rPr>
              <a:t>machines, and other types of intelligent end nodes. In general, data travels up</a:t>
            </a:r>
          </a:p>
          <a:p>
            <a:r>
              <a:rPr lang="en-US" sz="1200" b="0" i="0" u="none" strike="noStrike" kern="1200" baseline="0">
                <a:solidFill>
                  <a:schemeClr val="tx1"/>
                </a:solidFill>
                <a:latin typeface="+mn-lt"/>
                <a:ea typeface="+mn-ea"/>
                <a:cs typeface="+mn-cs"/>
              </a:rPr>
              <a:t>the stack, originating from the edge, and goes northbound to the center.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39</a:t>
            </a:fld>
            <a:endParaRPr lang="en-US"/>
          </a:p>
        </p:txBody>
      </p:sp>
    </p:spTree>
    <p:extLst>
      <p:ext uri="{BB962C8B-B14F-4D97-AF65-F5344CB8AC3E}">
        <p14:creationId xmlns:p14="http://schemas.microsoft.com/office/powerpoint/2010/main" val="4180659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40</a:t>
            </a:fld>
            <a:endParaRPr lang="en-US"/>
          </a:p>
        </p:txBody>
      </p:sp>
    </p:spTree>
    <p:extLst>
      <p:ext uri="{BB962C8B-B14F-4D97-AF65-F5344CB8AC3E}">
        <p14:creationId xmlns:p14="http://schemas.microsoft.com/office/powerpoint/2010/main" val="1627998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41</a:t>
            </a:fld>
            <a:endParaRPr lang="en-US"/>
          </a:p>
        </p:txBody>
      </p:sp>
    </p:spTree>
    <p:extLst>
      <p:ext uri="{BB962C8B-B14F-4D97-AF65-F5344CB8AC3E}">
        <p14:creationId xmlns:p14="http://schemas.microsoft.com/office/powerpoint/2010/main" val="1161566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42</a:t>
            </a:fld>
            <a:endParaRPr lang="en-US"/>
          </a:p>
        </p:txBody>
      </p:sp>
    </p:spTree>
    <p:extLst>
      <p:ext uri="{BB962C8B-B14F-4D97-AF65-F5344CB8AC3E}">
        <p14:creationId xmlns:p14="http://schemas.microsoft.com/office/powerpoint/2010/main" val="2985743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43</a:t>
            </a:fld>
            <a:endParaRPr lang="en-US"/>
          </a:p>
        </p:txBody>
      </p:sp>
    </p:spTree>
    <p:extLst>
      <p:ext uri="{BB962C8B-B14F-4D97-AF65-F5344CB8AC3E}">
        <p14:creationId xmlns:p14="http://schemas.microsoft.com/office/powerpoint/2010/main" val="1281866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44</a:t>
            </a:fld>
            <a:endParaRPr lang="en-US"/>
          </a:p>
        </p:txBody>
      </p:sp>
    </p:spTree>
    <p:extLst>
      <p:ext uri="{BB962C8B-B14F-4D97-AF65-F5344CB8AC3E}">
        <p14:creationId xmlns:p14="http://schemas.microsoft.com/office/powerpoint/2010/main" val="1281080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a:t>
            </a:fld>
            <a:endParaRPr lang="en-US"/>
          </a:p>
        </p:txBody>
      </p:sp>
    </p:spTree>
    <p:extLst>
      <p:ext uri="{BB962C8B-B14F-4D97-AF65-F5344CB8AC3E}">
        <p14:creationId xmlns:p14="http://schemas.microsoft.com/office/powerpoint/2010/main" val="3258978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45</a:t>
            </a:fld>
            <a:endParaRPr lang="en-US"/>
          </a:p>
        </p:txBody>
      </p:sp>
    </p:spTree>
    <p:extLst>
      <p:ext uri="{BB962C8B-B14F-4D97-AF65-F5344CB8AC3E}">
        <p14:creationId xmlns:p14="http://schemas.microsoft.com/office/powerpoint/2010/main" val="2592374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46</a:t>
            </a:fld>
            <a:endParaRPr lang="en-US"/>
          </a:p>
        </p:txBody>
      </p:sp>
    </p:spTree>
    <p:extLst>
      <p:ext uri="{BB962C8B-B14F-4D97-AF65-F5344CB8AC3E}">
        <p14:creationId xmlns:p14="http://schemas.microsoft.com/office/powerpoint/2010/main" val="1613226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47</a:t>
            </a:fld>
            <a:endParaRPr lang="en-US"/>
          </a:p>
        </p:txBody>
      </p:sp>
    </p:spTree>
    <p:extLst>
      <p:ext uri="{BB962C8B-B14F-4D97-AF65-F5344CB8AC3E}">
        <p14:creationId xmlns:p14="http://schemas.microsoft.com/office/powerpoint/2010/main" val="3514812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urbanization and globalization on the boom, IoT has seen a very promising growth in the market. Acting as a bridge between the physical and the digital world, Internet of Things is enabling various organizations to create a completely different experience not just for themselves but for their consumer as well.  In the past couple of years, market statistics reveal that more and more organizations are willing to experiment with IoT because of their higher expectations for ROI from their large-scale initiatives. The KPIs not only indicate operational improvements, supply chain gains, better logistics but also better customer satisfaction.</a:t>
            </a:r>
          </a:p>
          <a:p>
            <a:r>
              <a:rPr lang="en-US" sz="1200" b="0" i="0" kern="1200" dirty="0">
                <a:solidFill>
                  <a:schemeClr val="tx1"/>
                </a:solidFill>
                <a:effectLst/>
                <a:latin typeface="+mn-lt"/>
                <a:ea typeface="+mn-ea"/>
                <a:cs typeface="+mn-cs"/>
              </a:rPr>
              <a:t>Let us have a detailed insight into the revenue break up of IoT in the market and where it would stand in the coming </a:t>
            </a:r>
            <a:r>
              <a:rPr lang="en-US" sz="1200" b="0" i="0" kern="1200" dirty="0" err="1">
                <a:solidFill>
                  <a:schemeClr val="tx1"/>
                </a:solidFill>
                <a:effectLst/>
                <a:latin typeface="+mn-lt"/>
                <a:ea typeface="+mn-ea"/>
                <a:cs typeface="+mn-cs"/>
              </a:rPr>
              <a:t>years.”According</a:t>
            </a:r>
            <a:r>
              <a:rPr lang="en-US" sz="1200" b="0" i="0" kern="1200" dirty="0">
                <a:solidFill>
                  <a:schemeClr val="tx1"/>
                </a:solidFill>
                <a:effectLst/>
                <a:latin typeface="+mn-lt"/>
                <a:ea typeface="+mn-ea"/>
                <a:cs typeface="+mn-cs"/>
              </a:rPr>
              <a:t> to IDC, worldwide spending on the IoT is forecast to reach $772.5B in 2018. That represents an increase of 15% over the $674B that was spent on IoT in 2017. By the end of 2020, close to 50% of new IoT applications built by enterprises will leverage an IoT platform that offers outcome-focused functionality based on comprehensive analytics capabilities.</a:t>
            </a:r>
          </a:p>
          <a:p>
            <a:r>
              <a:rPr lang="en-US" sz="1200" b="0" i="0" kern="1200" dirty="0">
                <a:solidFill>
                  <a:schemeClr val="tx1"/>
                </a:solidFill>
                <a:effectLst/>
                <a:latin typeface="+mn-lt"/>
                <a:ea typeface="+mn-ea"/>
                <a:cs typeface="+mn-cs"/>
              </a:rPr>
              <a:t>The global IoT market will grow from $157B in 2016 to $457B by 2020, attaining a Compound Annual Growth Rate (CAGR) of 28.5%. Discrete Manufacturing, Transportation and Logistics, and Utilities will lead all industries in IoT spending by 2020, averaging $40B each.”</a:t>
            </a:r>
          </a:p>
        </p:txBody>
      </p:sp>
      <p:sp>
        <p:nvSpPr>
          <p:cNvPr id="4" name="Slide Number Placeholder 3"/>
          <p:cNvSpPr>
            <a:spLocks noGrp="1"/>
          </p:cNvSpPr>
          <p:nvPr>
            <p:ph type="sldNum" sz="quarter" idx="10"/>
          </p:nvPr>
        </p:nvSpPr>
        <p:spPr/>
        <p:txBody>
          <a:bodyPr/>
          <a:lstStyle/>
          <a:p>
            <a:fld id="{5893209A-5C87-42F2-8069-F6C9540DFEF7}" type="slidenum">
              <a:rPr lang="en-US" smtClean="0"/>
              <a:t>50</a:t>
            </a:fld>
            <a:endParaRPr lang="en-US"/>
          </a:p>
        </p:txBody>
      </p:sp>
    </p:spTree>
    <p:extLst>
      <p:ext uri="{BB962C8B-B14F-4D97-AF65-F5344CB8AC3E}">
        <p14:creationId xmlns:p14="http://schemas.microsoft.com/office/powerpoint/2010/main" val="760802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51</a:t>
            </a:fld>
            <a:endParaRPr lang="en-US"/>
          </a:p>
        </p:txBody>
      </p:sp>
    </p:spTree>
    <p:extLst>
      <p:ext uri="{BB962C8B-B14F-4D97-AF65-F5344CB8AC3E}">
        <p14:creationId xmlns:p14="http://schemas.microsoft.com/office/powerpoint/2010/main" val="2547422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Trend No. 1: </a:t>
            </a:r>
            <a:r>
              <a:rPr lang="en-US" sz="1200" b="1" i="0" u="none" strike="noStrike" kern="1200" dirty="0">
                <a:solidFill>
                  <a:schemeClr val="tx1"/>
                </a:solidFill>
                <a:effectLst/>
                <a:latin typeface="+mn-lt"/>
                <a:ea typeface="+mn-ea"/>
                <a:cs typeface="+mn-cs"/>
                <a:hlinkClick r:id="rId3"/>
              </a:rPr>
              <a:t>Artificial Intelligence</a:t>
            </a:r>
            <a:r>
              <a:rPr lang="en-US" sz="1200" b="1" i="0" kern="1200" dirty="0">
                <a:solidFill>
                  <a:schemeClr val="tx1"/>
                </a:solidFill>
                <a:effectLst/>
                <a:latin typeface="+mn-lt"/>
                <a:ea typeface="+mn-ea"/>
                <a:cs typeface="+mn-cs"/>
              </a:rPr>
              <a:t> (AI)</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Gartner forecasts that 14.2 billion connected things will be in use in 2019, and that the total will reach 25 billion by 2021, producing immense volume of data. “Data is the fuel that powers the IoT and the organization’s ability to derive meaning from it will define their long term success,” said Mr. Jones. “AI will be applied to a wide range of IoT information, including video, still images, speech, network traffic activity and sensor data.”</a:t>
            </a:r>
          </a:p>
          <a:p>
            <a:r>
              <a:rPr lang="en-US" sz="1200" b="0" i="0" kern="1200" dirty="0">
                <a:solidFill>
                  <a:schemeClr val="tx1"/>
                </a:solidFill>
                <a:effectLst/>
                <a:latin typeface="+mn-lt"/>
                <a:ea typeface="+mn-ea"/>
                <a:cs typeface="+mn-cs"/>
              </a:rPr>
              <a:t>The technology landscape for AI is complex and will remain so through 2023, with many IT vendors investing heavily in AI, variants of AI coexisting, and new AI-based tolls and services emerging. Despite this complexity, it will be possible to achieve good results with AI in a wide range of IoT situations. As a result, CIOs must build an organization with the tools and skills to exploit AI in their IoT strategy.</a:t>
            </a:r>
          </a:p>
          <a:p>
            <a:r>
              <a:rPr lang="en-US" sz="1200" b="1" i="0" kern="1200" dirty="0">
                <a:solidFill>
                  <a:schemeClr val="tx1"/>
                </a:solidFill>
                <a:effectLst/>
                <a:latin typeface="+mn-lt"/>
                <a:ea typeface="+mn-ea"/>
                <a:cs typeface="+mn-cs"/>
              </a:rPr>
              <a:t>Trend No. 2: Social, Legal and Ethical IoT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the IoT matures and becomes more widely deployed, a wide range of social, legal and ethical issues will grow in importance. These include ownership of data and the deductions made from it; algorithmic bias; privacy; and compliance with regulations such as the </a:t>
            </a:r>
            <a:r>
              <a:rPr lang="en-US" sz="1200" b="0" i="0" u="none" strike="noStrike" kern="1200" dirty="0">
                <a:solidFill>
                  <a:schemeClr val="tx1"/>
                </a:solidFill>
                <a:effectLst/>
                <a:latin typeface="+mn-lt"/>
                <a:ea typeface="+mn-ea"/>
                <a:cs typeface="+mn-cs"/>
                <a:hlinkClick r:id="rId4"/>
              </a:rPr>
              <a:t>General Data Protection Regulation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“Successful deployment of an IoT solution demands that it’s not just technically effective but also socially acceptable,” said Mr. Jones. “CIOs must, therefore, educate themselves and their staff in this area, and consider forming groups, such as ethics councils, to review corporate strategy. CIOs should also consider having key algorithms and AI systems reviewed by external consultancies to identify potential bias.”</a:t>
            </a:r>
          </a:p>
          <a:p>
            <a:r>
              <a:rPr lang="en-US" sz="1200" b="1" i="0" kern="1200" dirty="0">
                <a:solidFill>
                  <a:schemeClr val="tx1"/>
                </a:solidFill>
                <a:effectLst/>
                <a:latin typeface="+mn-lt"/>
                <a:ea typeface="+mn-ea"/>
                <a:cs typeface="+mn-cs"/>
              </a:rPr>
              <a:t>Trend No. 3: </a:t>
            </a:r>
            <a:r>
              <a:rPr lang="en-US" sz="1200" b="1" i="0" kern="1200" dirty="0" err="1">
                <a:solidFill>
                  <a:schemeClr val="tx1"/>
                </a:solidFill>
                <a:effectLst/>
                <a:latin typeface="+mn-lt"/>
                <a:ea typeface="+mn-ea"/>
                <a:cs typeface="+mn-cs"/>
              </a:rPr>
              <a:t>Infonomics</a:t>
            </a:r>
            <a:r>
              <a:rPr lang="en-US" sz="1200" b="1" i="0" kern="1200" dirty="0">
                <a:solidFill>
                  <a:schemeClr val="tx1"/>
                </a:solidFill>
                <a:effectLst/>
                <a:latin typeface="+mn-lt"/>
                <a:ea typeface="+mn-ea"/>
                <a:cs typeface="+mn-cs"/>
              </a:rPr>
              <a:t> and Data Broking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Last year’s Gartner survey of IoT projects showed 35 percent of respondents were selling or planning to sell data collected by their products and services. The theory of </a:t>
            </a:r>
            <a:r>
              <a:rPr lang="en-US" sz="1200" b="0" i="0" u="none" strike="noStrike" kern="1200" dirty="0" err="1">
                <a:solidFill>
                  <a:schemeClr val="tx1"/>
                </a:solidFill>
                <a:effectLst/>
                <a:latin typeface="+mn-lt"/>
                <a:ea typeface="+mn-ea"/>
                <a:cs typeface="+mn-cs"/>
                <a:hlinkClick r:id="rId5"/>
              </a:rPr>
              <a:t>infonomics</a:t>
            </a:r>
            <a:r>
              <a:rPr lang="en-US" sz="1200" b="0" i="0" kern="1200" dirty="0">
                <a:solidFill>
                  <a:schemeClr val="tx1"/>
                </a:solidFill>
                <a:effectLst/>
                <a:latin typeface="+mn-lt"/>
                <a:ea typeface="+mn-ea"/>
                <a:cs typeface="+mn-cs"/>
              </a:rPr>
              <a:t> takes this monetization of data further by seeing it as a strategic business asset to be recorded in the company accounts. By 2023, the buying and selling of IoT data will become an essential part of many IoT systems. CIOs must educate their organizations on the risks and opportunities related to data broking in order to set the IT policies required in this area and to advise other parts of the organization.</a:t>
            </a:r>
          </a:p>
          <a:p>
            <a:r>
              <a:rPr lang="en-US" sz="1200" b="1" i="0" kern="1200" dirty="0">
                <a:solidFill>
                  <a:schemeClr val="tx1"/>
                </a:solidFill>
                <a:effectLst/>
                <a:latin typeface="+mn-lt"/>
                <a:ea typeface="+mn-ea"/>
                <a:cs typeface="+mn-cs"/>
              </a:rPr>
              <a:t>Trend No. 4: The Shift from Intelligent Edge to Intelligent Mesh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shift from centralized and cloud to edge architectures is well under way in the IoT space. However, this is not the end point because the neat set of layers associated with edge architecture will evolve to a more unstructured architecture comprising of a wide range of “things” and services connected in a dynamic mesh. These mesh architectures will enable more flexible, intelligent and responsive IoT systems — although often at the cost of additional complexities. CIOs must prepare for mesh architectures’ impact on IT infrastructure, skills and sourcing.</a:t>
            </a:r>
          </a:p>
          <a:p>
            <a:r>
              <a:rPr lang="en-US" sz="1200" b="1" i="0" kern="1200" dirty="0">
                <a:solidFill>
                  <a:schemeClr val="tx1"/>
                </a:solidFill>
                <a:effectLst/>
                <a:latin typeface="+mn-lt"/>
                <a:ea typeface="+mn-ea"/>
                <a:cs typeface="+mn-cs"/>
              </a:rPr>
              <a:t>Trend No. 5: IoT Governance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the IoT continues to expand, the need for a governance framework that ensures appropriate behavior in the creation, storage, use and deletion of information related to IoT projects will become increasingly important. Governance ranges from simple technical tasks such as device audits and firmware updates to more complex issues such as the control of devices and the usage of the information they generate. CIOs must take on the role of educating their organizations on governance issues and in some cases invest in staff and technologies to tackle governance.</a:t>
            </a:r>
          </a:p>
          <a:p>
            <a:r>
              <a:rPr lang="en-US" sz="1200" b="1" i="0" kern="1200" dirty="0">
                <a:solidFill>
                  <a:schemeClr val="tx1"/>
                </a:solidFill>
                <a:effectLst/>
                <a:latin typeface="+mn-lt"/>
                <a:ea typeface="+mn-ea"/>
                <a:cs typeface="+mn-cs"/>
              </a:rPr>
              <a:t>Trend No. 6: Sensor Innovation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sensor market will evolve continuously through 2023. New sensors will enable a wider range of situations and events to be detected, current sensors will fall in price to become more affordable or will be packaged in new ways to support new applications, and new algorithms will emerge to deduce more information from current sensor technologies. CIOs should ensure their teams are monitoring sensor innovations to identify those that might assist new opportunities and business innovation.</a:t>
            </a:r>
          </a:p>
          <a:p>
            <a:r>
              <a:rPr lang="en-US" sz="1200" b="1" i="0" kern="1200" dirty="0">
                <a:solidFill>
                  <a:schemeClr val="tx1"/>
                </a:solidFill>
                <a:effectLst/>
                <a:latin typeface="+mn-lt"/>
                <a:ea typeface="+mn-ea"/>
                <a:cs typeface="+mn-cs"/>
              </a:rPr>
              <a:t>Trend No. 7: Trusted Hardware and Operating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Gartner surveys invariably show that </a:t>
            </a:r>
            <a:r>
              <a:rPr lang="en-US" sz="1200" b="0" i="0" u="none" strike="noStrike" kern="1200" dirty="0">
                <a:solidFill>
                  <a:schemeClr val="tx1"/>
                </a:solidFill>
                <a:effectLst/>
                <a:latin typeface="+mn-lt"/>
                <a:ea typeface="+mn-ea"/>
                <a:cs typeface="+mn-cs"/>
                <a:hlinkClick r:id="rId6"/>
              </a:rPr>
              <a:t>security</a:t>
            </a:r>
            <a:r>
              <a:rPr lang="en-US" sz="1200" b="0" i="0" kern="1200" dirty="0">
                <a:solidFill>
                  <a:schemeClr val="tx1"/>
                </a:solidFill>
                <a:effectLst/>
                <a:latin typeface="+mn-lt"/>
                <a:ea typeface="+mn-ea"/>
                <a:cs typeface="+mn-cs"/>
              </a:rPr>
              <a:t> is the most significant area of technical concern for organizations deploying IoT systems. This is because organizations often don’t have control over the source and nature of the software and hardware being </a:t>
            </a:r>
            <a:r>
              <a:rPr lang="en-US" sz="1200" b="0" i="0" kern="1200" dirty="0" err="1">
                <a:solidFill>
                  <a:schemeClr val="tx1"/>
                </a:solidFill>
                <a:effectLst/>
                <a:latin typeface="+mn-lt"/>
                <a:ea typeface="+mn-ea"/>
                <a:cs typeface="+mn-cs"/>
              </a:rPr>
              <a:t>utilised</a:t>
            </a:r>
            <a:r>
              <a:rPr lang="en-US" sz="1200" b="0" i="0" kern="1200" dirty="0">
                <a:solidFill>
                  <a:schemeClr val="tx1"/>
                </a:solidFill>
                <a:effectLst/>
                <a:latin typeface="+mn-lt"/>
                <a:ea typeface="+mn-ea"/>
                <a:cs typeface="+mn-cs"/>
              </a:rPr>
              <a:t> in IoT initiatives. “However, by 2023, we expect to see the deployment of hardware and software combinations that together create more trustworthy and secure IoT systems,” said Mr. Jones. “We advise CIOs to collaborate with chief information security officers to ensure the right staff are involved in reviewing any decisions that involve purchasing IoT devices and embedded operating systems.”</a:t>
            </a:r>
          </a:p>
          <a:p>
            <a:r>
              <a:rPr lang="en-US" sz="1200" b="1" i="0" kern="1200" dirty="0">
                <a:solidFill>
                  <a:schemeClr val="tx1"/>
                </a:solidFill>
                <a:effectLst/>
                <a:latin typeface="+mn-lt"/>
                <a:ea typeface="+mn-ea"/>
                <a:cs typeface="+mn-cs"/>
              </a:rPr>
              <a:t>Trend 8:</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Novel IoT User Experiences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IoT </a:t>
            </a:r>
            <a:r>
              <a:rPr lang="en-US" sz="1200" b="0" i="0" u="none" strike="noStrike" kern="1200" dirty="0">
                <a:solidFill>
                  <a:schemeClr val="tx1"/>
                </a:solidFill>
                <a:effectLst/>
                <a:latin typeface="+mn-lt"/>
                <a:ea typeface="+mn-ea"/>
                <a:cs typeface="+mn-cs"/>
                <a:hlinkClick r:id="rId7"/>
              </a:rPr>
              <a:t>user experience</a:t>
            </a:r>
            <a:r>
              <a:rPr lang="en-US" sz="1200" b="0" i="0" kern="1200" dirty="0">
                <a:solidFill>
                  <a:schemeClr val="tx1"/>
                </a:solidFill>
                <a:effectLst/>
                <a:latin typeface="+mn-lt"/>
                <a:ea typeface="+mn-ea"/>
                <a:cs typeface="+mn-cs"/>
              </a:rPr>
              <a:t> (UX) covers a wide range of technologies and design techniques. It will be driven by four factors: new sensors, new algorithms, new experience architectures and context, and socially aware experiences. With an increasing number of interactions occurring with things that don’t have screens and keyboards, organizations’ UX designers will be required to use new technologies and adopt new perspectives if they want to create a superior UX that reduces friction, locks in users, and encourages usage and retention.</a:t>
            </a:r>
          </a:p>
          <a:p>
            <a:r>
              <a:rPr lang="en-US" sz="1200" b="1" i="0" kern="1200" dirty="0">
                <a:solidFill>
                  <a:schemeClr val="tx1"/>
                </a:solidFill>
                <a:effectLst/>
                <a:latin typeface="+mn-lt"/>
                <a:ea typeface="+mn-ea"/>
                <a:cs typeface="+mn-cs"/>
              </a:rPr>
              <a:t>Trend No. 9: Silicon Chip Innovation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most IoT endpoint devices use conventional processor chips, with low-power ARM architectures being particularly popular. However, traditional instruction sets and memory architectures aren’t well-suited to all the tasks that endpoints need to perform,” said Mr. Jones. “For example, the performance of deep neural networks (DNNs) is often limited by memory bandwidth, rather than processing power.”</a:t>
            </a:r>
          </a:p>
          <a:p>
            <a:r>
              <a:rPr lang="en-US" sz="1200" b="0" i="0" kern="1200" dirty="0">
                <a:solidFill>
                  <a:schemeClr val="tx1"/>
                </a:solidFill>
                <a:effectLst/>
                <a:latin typeface="+mn-lt"/>
                <a:ea typeface="+mn-ea"/>
                <a:cs typeface="+mn-cs"/>
              </a:rPr>
              <a:t>By 2023, it’s expected that new special-purpose chips will reduce the power consumption required to run a DNN, enabling new edge architectures and embedded DNN functions in low-power IoT endpoints. This will support new capabilities such as data analytics integrated with sensors, and speech recognition included in low cost battery-powered devices. CIOs are advised to take note of this trend as silicon chips enabling functions such as embedded AI will in turn enable organizations to create highly innovative products and services.</a:t>
            </a:r>
          </a:p>
          <a:p>
            <a:r>
              <a:rPr lang="en-US" sz="1200" b="1" i="0" kern="1200" dirty="0">
                <a:solidFill>
                  <a:schemeClr val="tx1"/>
                </a:solidFill>
                <a:effectLst/>
                <a:latin typeface="+mn-lt"/>
                <a:ea typeface="+mn-ea"/>
                <a:cs typeface="+mn-cs"/>
              </a:rPr>
              <a:t>Trend No. 10: New Wireless Networking Technologies for IoT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networking involves balancing a set of competing requirements, such as endpoint cost, power consumption, bandwidth, latency, connection density, operating cost, quality of service, and range. No single networking technology optimizes all of these and new IoT networking technologies will provide CIOs with additional choice and flexibility. In particular they should explore 5G, the forthcoming generation of low earth orbit satellites, and backscatter networks</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52</a:t>
            </a:fld>
            <a:endParaRPr lang="en-US"/>
          </a:p>
        </p:txBody>
      </p:sp>
    </p:spTree>
    <p:extLst>
      <p:ext uri="{BB962C8B-B14F-4D97-AF65-F5344CB8AC3E}">
        <p14:creationId xmlns:p14="http://schemas.microsoft.com/office/powerpoint/2010/main" val="3351638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53</a:t>
            </a:fld>
            <a:endParaRPr lang="en-US"/>
          </a:p>
        </p:txBody>
      </p:sp>
    </p:spTree>
    <p:extLst>
      <p:ext uri="{BB962C8B-B14F-4D97-AF65-F5344CB8AC3E}">
        <p14:creationId xmlns:p14="http://schemas.microsoft.com/office/powerpoint/2010/main" val="53011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54</a:t>
            </a:fld>
            <a:endParaRPr lang="en-US"/>
          </a:p>
        </p:txBody>
      </p:sp>
    </p:spTree>
    <p:extLst>
      <p:ext uri="{BB962C8B-B14F-4D97-AF65-F5344CB8AC3E}">
        <p14:creationId xmlns:p14="http://schemas.microsoft.com/office/powerpoint/2010/main" val="88574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not </a:t>
            </a:r>
            <a:r>
              <a:rPr lang="en-US" dirty="0" err="1"/>
              <a:t>gartner</a:t>
            </a:r>
            <a:r>
              <a:rPr lang="en-US" dirty="0"/>
              <a:t> hype cycle 2019 include </a:t>
            </a:r>
            <a:r>
              <a:rPr lang="en-US" dirty="0" err="1"/>
              <a:t>iot</a:t>
            </a:r>
            <a:r>
              <a:rPr lang="en-US" dirty="0"/>
              <a:t>?</a:t>
            </a:r>
          </a:p>
          <a:p>
            <a:pPr marL="228600" indent="-228600">
              <a:buAutoNum type="arabicPeriod"/>
            </a:pPr>
            <a:r>
              <a:rPr lang="en-US" sz="1200" b="1" i="0" u="none" strike="noStrike" kern="1200" dirty="0">
                <a:solidFill>
                  <a:schemeClr val="tx1"/>
                </a:solidFill>
                <a:effectLst/>
                <a:latin typeface="+mn-lt"/>
                <a:ea typeface="+mn-ea"/>
                <a:cs typeface="+mn-cs"/>
              </a:rPr>
              <a:t>Edge AI</a:t>
            </a:r>
            <a:r>
              <a:rPr lang="en-US" sz="1200" b="0" i="0" kern="1200" dirty="0">
                <a:solidFill>
                  <a:schemeClr val="tx1"/>
                </a:solidFill>
                <a:effectLst/>
                <a:latin typeface="+mn-lt"/>
                <a:ea typeface="+mn-ea"/>
                <a:cs typeface="+mn-cs"/>
              </a:rPr>
              <a:t> – Edge AI refers to the use of AI techniques embedded in IoT endpoints, gateways, and edge devices, in applications ranging from autonomous vehicles to streaming analytics. (</a:t>
            </a:r>
            <a:r>
              <a:rPr lang="en-US" dirty="0">
                <a:hlinkClick r:id="rId3"/>
              </a:rPr>
              <a:t>https://www.enterpriseirregulars.com/144131/whats-new-in-gartners-hype-cycle-for-ai-2019/</a:t>
            </a:r>
            <a:r>
              <a:rPr lang="en-US" sz="1200" b="0" i="0" kern="1200" dirty="0">
                <a:solidFill>
                  <a:schemeClr val="tx1"/>
                </a:solidFill>
                <a:effectLst/>
                <a:latin typeface="+mn-lt"/>
                <a:ea typeface="+mn-ea"/>
                <a:cs typeface="+mn-cs"/>
              </a:rPr>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55</a:t>
            </a:fld>
            <a:endParaRPr lang="en-US"/>
          </a:p>
        </p:txBody>
      </p:sp>
    </p:spTree>
    <p:extLst>
      <p:ext uri="{BB962C8B-B14F-4D97-AF65-F5344CB8AC3E}">
        <p14:creationId xmlns:p14="http://schemas.microsoft.com/office/powerpoint/2010/main" val="1090931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a:t>
            </a:fld>
            <a:endParaRPr lang="en-US"/>
          </a:p>
        </p:txBody>
      </p:sp>
    </p:spTree>
    <p:extLst>
      <p:ext uri="{BB962C8B-B14F-4D97-AF65-F5344CB8AC3E}">
        <p14:creationId xmlns:p14="http://schemas.microsoft.com/office/powerpoint/2010/main" val="1343119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Comic Sans MS" panose="030F0702030302020204" pitchFamily="66" charset="0"/>
              </a:rPr>
              <a:t>1969: </a:t>
            </a:r>
            <a:r>
              <a:rPr lang="en-US" sz="1200" dirty="0">
                <a:latin typeface="Comic Sans MS" panose="030F0702030302020204" pitchFamily="66" charset="0"/>
              </a:rPr>
              <a:t>ARPANET, the precursor to the modern Internet, is developed and put into service by DARPA, the U.S Defense Advanced Research Projects agency. This is foundational to the “Internet” part of the Internet of Things.</a:t>
            </a:r>
          </a:p>
          <a:p>
            <a:r>
              <a:rPr lang="en-US" sz="1200" b="1" dirty="0">
                <a:latin typeface="Comic Sans MS" panose="030F0702030302020204" pitchFamily="66" charset="0"/>
              </a:rPr>
              <a:t>1980s: </a:t>
            </a:r>
            <a:r>
              <a:rPr lang="en-US" sz="1200" dirty="0">
                <a:latin typeface="Comic Sans MS" panose="030F0702030302020204" pitchFamily="66" charset="0"/>
              </a:rPr>
              <a:t>ARPANET is opened up to the public by commercial providers, making it possible for people to connect things if they want to.</a:t>
            </a:r>
          </a:p>
          <a:p>
            <a:r>
              <a:rPr lang="en-US" sz="1200" b="1" dirty="0">
                <a:latin typeface="Comic Sans MS" panose="030F0702030302020204" pitchFamily="66" charset="0"/>
              </a:rPr>
              <a:t>1982: </a:t>
            </a:r>
            <a:r>
              <a:rPr lang="en-US" sz="1200" dirty="0">
                <a:latin typeface="Comic Sans MS" panose="030F0702030302020204" pitchFamily="66" charset="0"/>
              </a:rPr>
              <a:t>Programmers at Carnegie Mellon University connect a Coca-Cola vending machine to the Internet, allowing them to check if the machine has cold sodas before going to purchase one. This is often cited as one of the first IoT devices.</a:t>
            </a:r>
          </a:p>
          <a:p>
            <a:r>
              <a:rPr lang="en-US" sz="1200" b="1" dirty="0">
                <a:latin typeface="Comic Sans MS" panose="030F0702030302020204" pitchFamily="66" charset="0"/>
              </a:rPr>
              <a:t>1990: </a:t>
            </a:r>
            <a:r>
              <a:rPr lang="en-US" sz="1200" dirty="0">
                <a:latin typeface="Comic Sans MS" panose="030F0702030302020204" pitchFamily="66" charset="0"/>
              </a:rPr>
              <a:t>John </a:t>
            </a:r>
            <a:r>
              <a:rPr lang="en-US" sz="1200" dirty="0" err="1">
                <a:latin typeface="Comic Sans MS" panose="030F0702030302020204" pitchFamily="66" charset="0"/>
              </a:rPr>
              <a:t>Romkey</a:t>
            </a:r>
            <a:r>
              <a:rPr lang="en-US" sz="1200" dirty="0">
                <a:latin typeface="Comic Sans MS" panose="030F0702030302020204" pitchFamily="66" charset="0"/>
              </a:rPr>
              <a:t>, in response to a challenge, connected a toaster to the Internet and was able to successfully turn it on and off, bringing us even closer to what we think of as modern IoT devices.</a:t>
            </a:r>
          </a:p>
          <a:p>
            <a:r>
              <a:rPr lang="en-US" sz="1200" b="1" dirty="0">
                <a:latin typeface="Comic Sans MS" panose="030F0702030302020204" pitchFamily="66" charset="0"/>
              </a:rPr>
              <a:t>1993: </a:t>
            </a:r>
            <a:r>
              <a:rPr lang="en-US" sz="1200" dirty="0">
                <a:latin typeface="Comic Sans MS" panose="030F0702030302020204" pitchFamily="66" charset="0"/>
              </a:rPr>
              <a:t>Engineers at the University of Cambridge, upholding the now well-established tradition of combining the Internet with appliances and food, develops a system that takes pictures of a coffee machine three times a minute, allowing its status to be remotely monitored by workers. World’s first webcam!</a:t>
            </a:r>
          </a:p>
          <a:p>
            <a:r>
              <a:rPr lang="en-US" sz="1200" b="1" dirty="0">
                <a:latin typeface="Comic Sans MS" panose="030F0702030302020204" pitchFamily="66" charset="0"/>
              </a:rPr>
              <a:t>1995: </a:t>
            </a:r>
            <a:r>
              <a:rPr lang="en-US" sz="1200" dirty="0">
                <a:latin typeface="Comic Sans MS" panose="030F0702030302020204" pitchFamily="66" charset="0"/>
              </a:rPr>
              <a:t>The first version of the long-running GPS satellite program run by the U.S. government is finally completed, a big step towards proving one of the most vital components for many IoT devices: location.</a:t>
            </a:r>
          </a:p>
          <a:p>
            <a:r>
              <a:rPr lang="en-US" sz="1200" b="1" dirty="0">
                <a:latin typeface="Comic Sans MS" panose="030F0702030302020204" pitchFamily="66" charset="0"/>
              </a:rPr>
              <a:t>1998: </a:t>
            </a:r>
            <a:r>
              <a:rPr lang="en-US" sz="1200" dirty="0">
                <a:latin typeface="Comic Sans MS" panose="030F0702030302020204" pitchFamily="66" charset="0"/>
              </a:rPr>
              <a:t>IPv6 becomes a draft standard, enabling more devices to connect to the internet than previously allowed by IPv4. While 32-bit IPv4 only provides enough unique identifiers for around 4.3 billion devices, 128-bit IPv6 has enough unique identifiers for up to 2^128, or 340 undecillion. (That’s 340 with 36 zeroes!)</a:t>
            </a:r>
          </a:p>
          <a:p>
            <a:r>
              <a:rPr lang="en-US" sz="1200" b="1" dirty="0">
                <a:latin typeface="Comic Sans MS" panose="030F0702030302020204" pitchFamily="66" charset="0"/>
              </a:rPr>
              <a:t>1999: </a:t>
            </a:r>
            <a:r>
              <a:rPr lang="en-US" sz="1200" dirty="0">
                <a:latin typeface="Comic Sans MS" panose="030F0702030302020204" pitchFamily="66" charset="0"/>
              </a:rPr>
              <a:t>This is a big year for IoT, since it’s when the phrase was probably first used. Kevin Ashton, the head of MIT’s Auto-ID labs, included it in a presentation to Proctor &amp; Gamble executives as a way to illustrate the potential of RFID tracking technology.</a:t>
            </a:r>
          </a:p>
          <a:p>
            <a:r>
              <a:rPr lang="en-US" sz="1200" b="1" dirty="0">
                <a:latin typeface="Comic Sans MS" panose="030F0702030302020204" pitchFamily="66" charset="0"/>
              </a:rPr>
              <a:t>2000: </a:t>
            </a:r>
            <a:r>
              <a:rPr lang="en-US" sz="1200" dirty="0">
                <a:latin typeface="Comic Sans MS" panose="030F0702030302020204" pitchFamily="66" charset="0"/>
              </a:rPr>
              <a:t>LG announces what has become one of the quintessential IoT devices: the Internet refrigerator. It was an interesting idea, complete with screens and trackers to help you keep track of what you had in your fridge, but its $20,000+ USD price tag didn’t earn it a lot of love from </a:t>
            </a:r>
            <a:r>
              <a:rPr lang="en-US" sz="1200" dirty="0"/>
              <a:t>consumers.</a:t>
            </a:r>
          </a:p>
          <a:p>
            <a:r>
              <a:rPr lang="en-US" b="1" dirty="0"/>
              <a:t>2004: </a:t>
            </a:r>
            <a:r>
              <a:rPr lang="en-US" dirty="0"/>
              <a:t>The phrase “Internet of Things” starts popping up in book titles and makes scattered media appearances.</a:t>
            </a:r>
          </a:p>
          <a:p>
            <a:r>
              <a:rPr lang="en-US" b="1" dirty="0"/>
              <a:t>2007: </a:t>
            </a:r>
            <a:r>
              <a:rPr lang="en-US" dirty="0"/>
              <a:t>The first iPhone appears on the scene, offering a whole new way for the general public to interact with the world and Internet-connected devices.</a:t>
            </a:r>
          </a:p>
          <a:p>
            <a:r>
              <a:rPr lang="en-US" b="1" dirty="0"/>
              <a:t>2008: </a:t>
            </a:r>
            <a:r>
              <a:rPr lang="en-US" dirty="0"/>
              <a:t>The first international IoT conference is held in Zurich, Switzerland. The year is fitting, since it’s also the first year that the number of Internet-connected devices grew to surpass the number of humans on earth.</a:t>
            </a:r>
          </a:p>
          <a:p>
            <a:r>
              <a:rPr lang="en-US" b="1" dirty="0"/>
              <a:t>2009: </a:t>
            </a:r>
            <a:r>
              <a:rPr lang="en-US" dirty="0"/>
              <a:t>Google starts self-driving car tests, and St. Jude Medical Center releases Internet-connected pacemakers. St. Jude’s device will go on to make yet </a:t>
            </a:r>
            <a:r>
              <a:rPr lang="en-US" i="1" dirty="0"/>
              <a:t>more </a:t>
            </a:r>
            <a:r>
              <a:rPr lang="en-US" dirty="0"/>
              <a:t>history by being the first IoT medical device to suffer a major security breach in 2016 (without casualties, fortunately). Also, Bitcoin starts operation, a precursor to blockchain technologies that are likely to be a big part of IoT. </a:t>
            </a:r>
          </a:p>
          <a:p>
            <a:r>
              <a:rPr lang="en-US" b="1" dirty="0"/>
              <a:t>2010: </a:t>
            </a:r>
            <a:r>
              <a:rPr lang="en-US" dirty="0"/>
              <a:t>The Chinese government names IoT as a key technology and announces that it is part of their long-term development plan. In the same year Nest releases a smart thermostat that learns your habits and adjusts your home’s temperature automatically, putting the “smart home” concept in the spotlight.</a:t>
            </a:r>
          </a:p>
          <a:p>
            <a:r>
              <a:rPr lang="en-US" b="1" dirty="0"/>
              <a:t>2011: </a:t>
            </a:r>
            <a:r>
              <a:rPr lang="en-US" dirty="0"/>
              <a:t>Market research firm Gartner adds IoT to their “hype cycle,” which is a graph used to measure the popularity of a technology versus its actual usefulness over time. As of 2018, IoT was just coming off of the peak of inflated expectations and may be headed for a reality check in the trough of disillusionment before ultimately hitting the plateau of productivity.</a:t>
            </a:r>
          </a:p>
          <a:p>
            <a:r>
              <a:rPr lang="en-US" b="1" dirty="0"/>
              <a:t>2013: </a:t>
            </a:r>
            <a:r>
              <a:rPr lang="en-US" dirty="0"/>
              <a:t>Google Glass is released – a revolutionary step in IoT and wearable technology but possibly ahead of its time. It flops pretty hard.</a:t>
            </a:r>
          </a:p>
          <a:p>
            <a:r>
              <a:rPr lang="en-US" b="1" dirty="0"/>
              <a:t>2014: </a:t>
            </a:r>
            <a:r>
              <a:rPr lang="en-US" dirty="0"/>
              <a:t>Amazon releases the Echo, paving the way for a rush into the smart home hub market. In other news, an Industrial IoT standards consortium form demonstrates the potential for IoT to change the way any number of manufacturing and supply chain processes work.</a:t>
            </a:r>
          </a:p>
          <a:p>
            <a:r>
              <a:rPr lang="en-US" b="1" dirty="0"/>
              <a:t>2016: </a:t>
            </a:r>
            <a:r>
              <a:rPr lang="en-US" dirty="0"/>
              <a:t>General Motors, Lyft, Tesla, and Uber are all testing self-driving cars. Unfortunately, the first massive IoT malware attack is also confirmed, with the </a:t>
            </a:r>
            <a:r>
              <a:rPr lang="en-US" dirty="0" err="1"/>
              <a:t>Mirai</a:t>
            </a:r>
            <a:r>
              <a:rPr lang="en-US" dirty="0"/>
              <a:t> botnet assaulting IoT devices with manufacturer-default logins, taking them over, and using them to DDoS popular websites.</a:t>
            </a:r>
          </a:p>
          <a:p>
            <a:r>
              <a:rPr lang="en-US" b="1" dirty="0"/>
              <a:t>2017-2019: </a:t>
            </a:r>
            <a:r>
              <a:rPr lang="en-US" dirty="0"/>
              <a:t>IoT development gets cheaper, easier, and more broadly-accepted, leading to small waves of innovation all over the industry. Self-driving cars continue to improve, </a:t>
            </a:r>
            <a:r>
              <a:rPr lang="en-US" dirty="0" err="1"/>
              <a:t>blockchains</a:t>
            </a:r>
            <a:r>
              <a:rPr lang="en-US" dirty="0"/>
              <a:t> and AI begin to be integrated into IoT platforms, and increased smartphone/broadband penetration continues to make IoT an attractive proposition for the future.</a:t>
            </a:r>
            <a:endParaRPr lang="en-US" dirty="0">
              <a:latin typeface="Comic Sans MS" panose="030F0702030302020204" pitchFamily="66" charset="0"/>
            </a:endParaRPr>
          </a:p>
          <a:p>
            <a:endParaRPr lang="en-US" sz="1200" dirty="0">
              <a:latin typeface="Comic Sans MS" panose="030F0702030302020204" pitchFamily="66" charset="0"/>
            </a:endParaRP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a:t>
            </a:fld>
            <a:endParaRPr lang="en-US"/>
          </a:p>
        </p:txBody>
      </p:sp>
    </p:spTree>
    <p:extLst>
      <p:ext uri="{BB962C8B-B14F-4D97-AF65-F5344CB8AC3E}">
        <p14:creationId xmlns:p14="http://schemas.microsoft.com/office/powerpoint/2010/main" val="1636047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9</a:t>
            </a:fld>
            <a:endParaRPr lang="en-US"/>
          </a:p>
        </p:txBody>
      </p:sp>
    </p:spTree>
    <p:extLst>
      <p:ext uri="{BB962C8B-B14F-4D97-AF65-F5344CB8AC3E}">
        <p14:creationId xmlns:p14="http://schemas.microsoft.com/office/powerpoint/2010/main" val="886537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10</a:t>
            </a:fld>
            <a:endParaRPr lang="en-US"/>
          </a:p>
        </p:txBody>
      </p:sp>
    </p:spTree>
    <p:extLst>
      <p:ext uri="{BB962C8B-B14F-4D97-AF65-F5344CB8AC3E}">
        <p14:creationId xmlns:p14="http://schemas.microsoft.com/office/powerpoint/2010/main" val="2409168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12</a:t>
            </a:fld>
            <a:endParaRPr lang="en-US"/>
          </a:p>
        </p:txBody>
      </p:sp>
    </p:spTree>
    <p:extLst>
      <p:ext uri="{BB962C8B-B14F-4D97-AF65-F5344CB8AC3E}">
        <p14:creationId xmlns:p14="http://schemas.microsoft.com/office/powerpoint/2010/main" val="227040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13</a:t>
            </a:fld>
            <a:endParaRPr lang="en-US"/>
          </a:p>
        </p:txBody>
      </p:sp>
    </p:spTree>
    <p:extLst>
      <p:ext uri="{BB962C8B-B14F-4D97-AF65-F5344CB8AC3E}">
        <p14:creationId xmlns:p14="http://schemas.microsoft.com/office/powerpoint/2010/main" val="4238901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6735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CF8154B9-AD1D-0347-B0E8-7569DA23115A}" type="datetimeFigureOut">
              <a:rPr lang="en-US" smtClean="0"/>
              <a:t>12/30/2020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386803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3707519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374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852575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10789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295680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674124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347860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826644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94772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F8154B9-AD1D-0347-B0E8-7569DA23115A}" type="datetimeFigureOut">
              <a:rPr lang="en-US" smtClean="0"/>
              <a:t>12/30/2020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385944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F8154B9-AD1D-0347-B0E8-7569DA23115A}" type="datetimeFigureOut">
              <a:rPr lang="en-US" smtClean="0"/>
              <a:t>12/30/2020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808833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F8154B9-AD1D-0347-B0E8-7569DA23115A}" type="datetimeFigureOut">
              <a:rPr lang="en-US" smtClean="0"/>
              <a:t>12/30/2020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470122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154B9-AD1D-0347-B0E8-7569DA23115A}" type="datetimeFigureOut">
              <a:rPr lang="en-US" smtClean="0"/>
              <a:t>12/30/2020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319735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154B9-AD1D-0347-B0E8-7569DA23115A}" type="datetimeFigureOut">
              <a:rPr lang="en-US" smtClean="0"/>
              <a:t>12/30/2020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69293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154B9-AD1D-0347-B0E8-7569DA23115A}" type="datetimeFigureOut">
              <a:rPr lang="en-US" smtClean="0"/>
              <a:t>12/30/2020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20189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F8154B9-AD1D-0347-B0E8-7569DA23115A}" type="datetimeFigureOut">
              <a:rPr lang="en-US" smtClean="0"/>
              <a:t>12/30/2020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C168923-5768-B444-8AB3-2CAE382B6C2E}" type="slidenum">
              <a:rPr lang="en-US" smtClean="0"/>
              <a:t>‹#›</a:t>
            </a:fld>
            <a:endParaRPr lang="en-US"/>
          </a:p>
        </p:txBody>
      </p:sp>
    </p:spTree>
    <p:extLst>
      <p:ext uri="{BB962C8B-B14F-4D97-AF65-F5344CB8AC3E}">
        <p14:creationId xmlns:p14="http://schemas.microsoft.com/office/powerpoint/2010/main" val="657263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hankarkumarasamy.blog/2017/06/19/iot-ecosystem/" TargetMode="External"/><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schaffen-softwares/part-4-iot-platforms-b8f2c4e4639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educba.com/iot-platfor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meee-services.com/category/artificial-intelligenc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bluebonnetelectric.coop/Community/News/articles/2016/Magazine-Stories/HOME,-SMART-HOME-Trends-in-residential-technolog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hyperlink" Target="../Clips/smart%20home.mp4"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quora.com/Why-the-boom-of-wearable-device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www.ifpenergiesnouvelles.com/article/smart-city-energy-challenges-facing-sustainable-cities" TargetMode="External"/><Relationship Id="rId1" Type="http://schemas.openxmlformats.org/officeDocument/2006/relationships/slideLayout" Target="../slideLayouts/slideLayout2.xml"/><Relationship Id="rId4" Type="http://schemas.openxmlformats.org/officeDocument/2006/relationships/hyperlink" Target="../Clips/smart%20city.mp4"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www.powerelectronicsnews.com/technology/is-your-smart-grid-secure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www.sentinelassam.com/editorial/intelligent-transportation-system-and-smart-city-4/"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www.researchgate.net/figure/Function-of-connected-car_fig1_32325841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www.yole.fr/IoT_Seminar_Yole_FraunhoferEMFT.aspx"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hyperlink" Target="https://www.42gears.com/blog/how-iot-is-changing-retail-industr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volansys.com/modular-iot-gatewa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rezwanlink.wordpress.com/tag/ipv4-vs-ipv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internetofbusiness.com/consumers-demand-more-data-privacy-from-the-iot-economist-repor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karmelsoft.com/big-data-and-the-internet-of-thing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tatista.com/"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reamziot.com/the-upcoming-iot-market/"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rtner.com/en/newsroom/press-releases/2018-11-07-gartner-identifies-top-10-strategic-iot-technologies-and-trend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png"/><Relationship Id="rId4" Type="http://schemas.openxmlformats.org/officeDocument/2006/relationships/image" Target="../media/image30.tiff"/></Relationships>
</file>

<file path=ppt/slides/_rels/slide53.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hyperlink" Target="https://gartner.com/iot-trend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gartner.com/iot-trends/" TargetMode="External"/><Relationship Id="rId4" Type="http://schemas.openxmlformats.org/officeDocument/2006/relationships/hyperlink" Target="https://financesonline.com/iot-trends/#manufacturin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gartner.com/iot-trends/" TargetMode="External"/><Relationship Id="rId4" Type="http://schemas.openxmlformats.org/officeDocument/2006/relationships/hyperlink" Target="https://financesonline.com/iot-trends/#manufactu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iottechtrends.com/history-of-io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2.jp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16" y="391823"/>
            <a:ext cx="8394998" cy="783803"/>
          </a:xfrm>
        </p:spPr>
        <p:txBody>
          <a:bodyPr>
            <a:normAutofit/>
          </a:bodyPr>
          <a:lstStyle/>
          <a:p>
            <a:pPr algn="ctr"/>
            <a:r>
              <a:rPr lang="en-US" sz="4400" dirty="0" smtClean="0">
                <a:solidFill>
                  <a:schemeClr val="bg1"/>
                </a:solidFill>
                <a:latin typeface="Comic Sans MS" panose="030F0702030302020204" pitchFamily="66" charset="0"/>
              </a:rPr>
              <a:t>Internet </a:t>
            </a:r>
            <a:r>
              <a:rPr lang="en-US" sz="4400" dirty="0">
                <a:solidFill>
                  <a:schemeClr val="bg1"/>
                </a:solidFill>
                <a:latin typeface="Comic Sans MS" panose="030F0702030302020204" pitchFamily="66" charset="0"/>
              </a:rPr>
              <a:t>of Things</a:t>
            </a:r>
          </a:p>
        </p:txBody>
      </p:sp>
      <p:sp>
        <p:nvSpPr>
          <p:cNvPr id="3" name="Subtitle 2"/>
          <p:cNvSpPr>
            <a:spLocks noGrp="1"/>
          </p:cNvSpPr>
          <p:nvPr>
            <p:ph type="subTitle" idx="1"/>
          </p:nvPr>
        </p:nvSpPr>
        <p:spPr>
          <a:xfrm>
            <a:off x="1291772" y="2061029"/>
            <a:ext cx="9608457" cy="5203371"/>
          </a:xfrm>
        </p:spPr>
        <p:txBody>
          <a:bodyPr>
            <a:noAutofit/>
          </a:bodyPr>
          <a:lstStyle/>
          <a:p>
            <a:pPr algn="ctr"/>
            <a:r>
              <a:rPr lang="en-US" sz="2000" b="1" dirty="0">
                <a:solidFill>
                  <a:schemeClr val="bg1">
                    <a:lumMod val="95000"/>
                    <a:lumOff val="5000"/>
                  </a:schemeClr>
                </a:solidFill>
                <a:latin typeface="Comic Sans MS" panose="030F0702030302020204" pitchFamily="66" charset="0"/>
              </a:rPr>
              <a:t>Introduction and Basic Concepts</a:t>
            </a:r>
          </a:p>
          <a:p>
            <a:pPr algn="ctr"/>
            <a:endParaRPr lang="en-US" sz="2000" b="1" dirty="0">
              <a:solidFill>
                <a:schemeClr val="bg1">
                  <a:lumMod val="95000"/>
                  <a:lumOff val="5000"/>
                </a:schemeClr>
              </a:solidFill>
            </a:endParaRPr>
          </a:p>
          <a:p>
            <a:pPr algn="ctr"/>
            <a:r>
              <a:rPr lang="en-US" sz="2000" dirty="0" smtClean="0">
                <a:solidFill>
                  <a:schemeClr val="bg1">
                    <a:lumMod val="95000"/>
                    <a:lumOff val="5000"/>
                  </a:schemeClr>
                </a:solidFill>
                <a:latin typeface="Comic Sans MS" panose="030F0702030302020204" pitchFamily="66" charset="0"/>
              </a:rPr>
              <a:t>Professor</a:t>
            </a:r>
            <a:r>
              <a:rPr lang="fa-IR" sz="2000" dirty="0" smtClean="0">
                <a:solidFill>
                  <a:schemeClr val="bg1">
                    <a:lumMod val="95000"/>
                    <a:lumOff val="5000"/>
                  </a:schemeClr>
                </a:solidFill>
                <a:latin typeface="Comic Sans MS" panose="030F0702030302020204" pitchFamily="66" charset="0"/>
              </a:rPr>
              <a:t>:</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Dr.Siavash</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Khorsandi</a:t>
            </a:r>
            <a:endParaRPr lang="en-US" sz="2000" dirty="0" smtClean="0">
              <a:solidFill>
                <a:schemeClr val="bg1">
                  <a:lumMod val="95000"/>
                  <a:lumOff val="5000"/>
                </a:schemeClr>
              </a:solidFill>
              <a:latin typeface="Comic Sans MS" panose="030F0702030302020204" pitchFamily="66" charset="0"/>
            </a:endParaRPr>
          </a:p>
          <a:p>
            <a:pPr algn="ctr"/>
            <a:endParaRPr lang="en-US" sz="2000" dirty="0" smtClean="0">
              <a:solidFill>
                <a:schemeClr val="bg1">
                  <a:lumMod val="95000"/>
                  <a:lumOff val="5000"/>
                </a:schemeClr>
              </a:solidFill>
              <a:latin typeface="Comic Sans MS" panose="030F0702030302020204" pitchFamily="66" charset="0"/>
            </a:endParaRPr>
          </a:p>
          <a:p>
            <a:pPr algn="ctr"/>
            <a:r>
              <a:rPr lang="en-US" sz="2000" dirty="0" smtClean="0">
                <a:solidFill>
                  <a:schemeClr val="bg1">
                    <a:lumMod val="95000"/>
                    <a:lumOff val="5000"/>
                  </a:schemeClr>
                </a:solidFill>
                <a:latin typeface="Comic Sans MS" panose="030F0702030302020204" pitchFamily="66" charset="0"/>
              </a:rPr>
              <a:t>Lecturer: </a:t>
            </a:r>
            <a:r>
              <a:rPr lang="en-US" sz="2000" dirty="0" err="1" smtClean="0">
                <a:solidFill>
                  <a:schemeClr val="bg1">
                    <a:lumMod val="95000"/>
                    <a:lumOff val="5000"/>
                  </a:schemeClr>
                </a:solidFill>
                <a:latin typeface="Comic Sans MS" panose="030F0702030302020204" pitchFamily="66" charset="0"/>
              </a:rPr>
              <a:t>Jaber</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Babaki</a:t>
            </a:r>
            <a:endParaRPr lang="en-US" sz="2000" dirty="0" smtClean="0">
              <a:solidFill>
                <a:schemeClr val="bg1">
                  <a:lumMod val="95000"/>
                  <a:lumOff val="5000"/>
                </a:schemeClr>
              </a:solidFill>
              <a:latin typeface="Comic Sans MS" panose="030F0702030302020204" pitchFamily="66" charset="0"/>
            </a:endParaRPr>
          </a:p>
          <a:p>
            <a:pPr algn="ctr"/>
            <a:endParaRPr lang="en-US" sz="2000" dirty="0">
              <a:solidFill>
                <a:schemeClr val="bg1">
                  <a:lumMod val="95000"/>
                  <a:lumOff val="5000"/>
                </a:schemeClr>
              </a:solidFill>
              <a:latin typeface="Comic Sans MS" panose="030F0702030302020204" pitchFamily="66" charset="0"/>
            </a:endParaRPr>
          </a:p>
          <a:p>
            <a:pPr algn="ctr"/>
            <a:endParaRPr lang="en-US" sz="2000" dirty="0" smtClean="0">
              <a:solidFill>
                <a:schemeClr val="bg1">
                  <a:lumMod val="95000"/>
                  <a:lumOff val="5000"/>
                </a:schemeClr>
              </a:solidFill>
              <a:latin typeface="Comic Sans MS" panose="030F0702030302020204" pitchFamily="66" charset="0"/>
            </a:endParaRPr>
          </a:p>
          <a:p>
            <a:pPr algn="ctr"/>
            <a:endParaRPr lang="en-US" sz="2000" dirty="0">
              <a:solidFill>
                <a:schemeClr val="bg1">
                  <a:lumMod val="95000"/>
                  <a:lumOff val="5000"/>
                </a:schemeClr>
              </a:solidFill>
              <a:latin typeface="Comic Sans MS" panose="030F0702030302020204" pitchFamily="66" charset="0"/>
            </a:endParaRPr>
          </a:p>
          <a:p>
            <a:pPr algn="ctr"/>
            <a:r>
              <a:rPr lang="en-US" sz="2000" dirty="0" err="1">
                <a:solidFill>
                  <a:schemeClr val="bg1">
                    <a:lumMod val="95000"/>
                    <a:lumOff val="5000"/>
                  </a:schemeClr>
                </a:solidFill>
                <a:latin typeface="Comic Sans MS" panose="030F0702030302020204" pitchFamily="66" charset="0"/>
              </a:rPr>
              <a:t>Amirkabir</a:t>
            </a:r>
            <a:r>
              <a:rPr lang="en-US" sz="2000" dirty="0">
                <a:solidFill>
                  <a:schemeClr val="bg1">
                    <a:lumMod val="95000"/>
                    <a:lumOff val="5000"/>
                  </a:schemeClr>
                </a:solidFill>
                <a:latin typeface="Comic Sans MS" panose="030F0702030302020204" pitchFamily="66" charset="0"/>
              </a:rPr>
              <a:t> University of </a:t>
            </a:r>
            <a:r>
              <a:rPr lang="en-US" sz="2000" dirty="0" smtClean="0">
                <a:solidFill>
                  <a:schemeClr val="bg1">
                    <a:lumMod val="95000"/>
                    <a:lumOff val="5000"/>
                  </a:schemeClr>
                </a:solidFill>
                <a:latin typeface="Comic Sans MS" panose="030F0702030302020204" pitchFamily="66" charset="0"/>
              </a:rPr>
              <a:t>Technology</a:t>
            </a:r>
            <a:endParaRPr lang="en-US" sz="2000" dirty="0">
              <a:solidFill>
                <a:schemeClr val="bg1">
                  <a:lumMod val="95000"/>
                  <a:lumOff val="5000"/>
                </a:schemeClr>
              </a:solidFill>
              <a:latin typeface="Comic Sans MS" panose="030F0702030302020204" pitchFamily="66" charset="0"/>
            </a:endParaRPr>
          </a:p>
          <a:p>
            <a:pPr algn="ctr"/>
            <a:r>
              <a:rPr lang="en-US" sz="2000" dirty="0" smtClean="0">
                <a:solidFill>
                  <a:schemeClr val="bg1">
                    <a:lumMod val="95000"/>
                    <a:lumOff val="5000"/>
                  </a:schemeClr>
                </a:solidFill>
                <a:latin typeface="Comic Sans MS" panose="030F0702030302020204" pitchFamily="66" charset="0"/>
              </a:rPr>
              <a:t>Fall 2020</a:t>
            </a:r>
            <a:endParaRPr lang="en-US" sz="2000" dirty="0">
              <a:solidFill>
                <a:schemeClr val="bg1">
                  <a:lumMod val="95000"/>
                  <a:lumOff val="5000"/>
                </a:schemeClr>
              </a:solidFill>
              <a:latin typeface="Comic Sans MS" panose="030F0702030302020204" pitchFamily="66" charset="0"/>
            </a:endParaRPr>
          </a:p>
        </p:txBody>
      </p:sp>
    </p:spTree>
    <p:extLst>
      <p:ext uri="{BB962C8B-B14F-4D97-AF65-F5344CB8AC3E}">
        <p14:creationId xmlns:p14="http://schemas.microsoft.com/office/powerpoint/2010/main" val="3502264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tx1">
                    <a:lumMod val="75000"/>
                  </a:schemeClr>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tx1">
                    <a:lumMod val="65000"/>
                  </a:schemeClr>
                </a:solidFill>
                <a:latin typeface="Comic Sans MS" panose="030F0702030302020204" pitchFamily="66" charset="0"/>
              </a:rPr>
              <a:t>Things</a:t>
            </a:r>
          </a:p>
          <a:p>
            <a:pPr marL="623888" indent="188913">
              <a:lnSpc>
                <a:spcPct val="170000"/>
              </a:lnSpc>
            </a:pPr>
            <a:r>
              <a:rPr lang="en-US" sz="1200" dirty="0">
                <a:solidFill>
                  <a:schemeClr val="tx1">
                    <a:lumMod val="65000"/>
                  </a:schemeClr>
                </a:solidFill>
                <a:latin typeface="Comic Sans MS" panose="030F0702030302020204" pitchFamily="66" charset="0"/>
              </a:rPr>
              <a:t>Platform</a:t>
            </a:r>
          </a:p>
          <a:p>
            <a:pPr marL="623888" indent="188913">
              <a:lnSpc>
                <a:spcPct val="170000"/>
              </a:lnSpc>
            </a:pPr>
            <a:r>
              <a:rPr lang="en-US" sz="1200" dirty="0">
                <a:solidFill>
                  <a:schemeClr val="tx1">
                    <a:lumMod val="65000"/>
                  </a:schemeClr>
                </a:solidFill>
                <a:latin typeface="Comic Sans MS" panose="030F0702030302020204" pitchFamily="66" charset="0"/>
              </a:rPr>
              <a:t>Networks</a:t>
            </a:r>
          </a:p>
          <a:p>
            <a:pPr marL="449263" indent="-85725">
              <a:lnSpc>
                <a:spcPct val="170000"/>
              </a:lnSpc>
            </a:pPr>
            <a:r>
              <a:rPr lang="en-US" sz="1200" dirty="0">
                <a:solidFill>
                  <a:schemeClr val="tx1">
                    <a:lumMod val="65000"/>
                  </a:schemeClr>
                </a:solidFill>
                <a:latin typeface="Comic Sans MS" panose="030F0702030302020204" pitchFamily="66" charset="0"/>
              </a:rPr>
              <a:t>Applications 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a:t>
            </a:r>
            <a:r>
              <a:rPr lang="en-US" sz="1200" dirty="0" smtClean="0">
                <a:solidFill>
                  <a:schemeClr val="tx1">
                    <a:lumMod val="65000"/>
                  </a:schemeClr>
                </a:solidFill>
                <a:latin typeface="Comic Sans MS" panose="030F0702030302020204" pitchFamily="66" charset="0"/>
              </a:rPr>
              <a:t>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206651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65FD5B5-7E18-2E41-B806-D9A8E8FC7DCC}"/>
              </a:ext>
            </a:extLst>
          </p:cNvPr>
          <p:cNvPicPr>
            <a:picLocks noChangeAspect="1"/>
          </p:cNvPicPr>
          <p:nvPr/>
        </p:nvPicPr>
        <p:blipFill>
          <a:blip r:embed="rId2"/>
          <a:stretch>
            <a:fillRect/>
          </a:stretch>
        </p:blipFill>
        <p:spPr>
          <a:xfrm>
            <a:off x="351693" y="474793"/>
            <a:ext cx="7133431" cy="5297393"/>
          </a:xfrm>
          <a:prstGeom prst="rect">
            <a:avLst/>
          </a:prstGeom>
        </p:spPr>
      </p:pic>
      <p:sp>
        <p:nvSpPr>
          <p:cNvPr id="5" name="TextBox 4">
            <a:extLst>
              <a:ext uri="{FF2B5EF4-FFF2-40B4-BE49-F238E27FC236}">
                <a16:creationId xmlns:a16="http://schemas.microsoft.com/office/drawing/2014/main" xmlns="" id="{4F682E77-0DB6-2C48-9093-F82FC494D44B}"/>
              </a:ext>
            </a:extLst>
          </p:cNvPr>
          <p:cNvSpPr txBox="1"/>
          <p:nvPr/>
        </p:nvSpPr>
        <p:spPr>
          <a:xfrm>
            <a:off x="0" y="6387639"/>
            <a:ext cx="11477470" cy="338554"/>
          </a:xfrm>
          <a:prstGeom prst="rect">
            <a:avLst/>
          </a:prstGeom>
          <a:noFill/>
        </p:spPr>
        <p:txBody>
          <a:bodyPr wrap="square" rtlCol="0">
            <a:spAutoFit/>
          </a:bodyPr>
          <a:lstStyle/>
          <a:p>
            <a:r>
              <a:rPr lang="en-US" sz="1600" dirty="0">
                <a:latin typeface="Comic Sans MS" panose="030F0902030302020204" pitchFamily="66" charset="0"/>
                <a:hlinkClick r:id="rId3">
                  <a:extLst>
                    <a:ext uri="{A12FA001-AC4F-418D-AE19-62706E023703}">
                      <ahyp:hlinkClr xmlns:ahyp="http://schemas.microsoft.com/office/drawing/2018/hyperlinkcolor" xmlns="" val="tx"/>
                    </a:ext>
                  </a:extLst>
                </a:hlinkClick>
              </a:rPr>
              <a:t>*https://shankarkumarasamy.blog/2017/06/19/iot-ecosystem/</a:t>
            </a:r>
            <a:endParaRPr lang="en-US" sz="1600" dirty="0">
              <a:latin typeface="Comic Sans MS" panose="030F0902030302020204" pitchFamily="66" charset="0"/>
            </a:endParaRPr>
          </a:p>
        </p:txBody>
      </p:sp>
      <p:sp>
        <p:nvSpPr>
          <p:cNvPr id="6" name="TextBox 5">
            <a:extLst>
              <a:ext uri="{FF2B5EF4-FFF2-40B4-BE49-F238E27FC236}">
                <a16:creationId xmlns:a16="http://schemas.microsoft.com/office/drawing/2014/main" xmlns="" id="{BA3EBB01-5F47-7E47-AFB2-FB60762417AA}"/>
              </a:ext>
            </a:extLst>
          </p:cNvPr>
          <p:cNvSpPr txBox="1"/>
          <p:nvPr/>
        </p:nvSpPr>
        <p:spPr>
          <a:xfrm>
            <a:off x="10624457" y="-18502"/>
            <a:ext cx="1567543" cy="369332"/>
          </a:xfrm>
          <a:prstGeom prst="rect">
            <a:avLst/>
          </a:prstGeom>
          <a:solidFill>
            <a:srgbClr val="00B050"/>
          </a:solidFill>
        </p:spPr>
        <p:txBody>
          <a:bodyPr wrap="square" rtlCol="0">
            <a:spAutoFit/>
          </a:bodyPr>
          <a:lstStyle/>
          <a:p>
            <a:r>
              <a:rPr lang="en-US" dirty="0"/>
              <a:t>New slide</a:t>
            </a:r>
          </a:p>
        </p:txBody>
      </p:sp>
      <p:sp>
        <p:nvSpPr>
          <p:cNvPr id="7" name="TextBox 6">
            <a:extLst>
              <a:ext uri="{FF2B5EF4-FFF2-40B4-BE49-F238E27FC236}">
                <a16:creationId xmlns:a16="http://schemas.microsoft.com/office/drawing/2014/main" xmlns="" id="{6F7201C4-E309-D444-9507-E2E9D7F7ADD6}"/>
              </a:ext>
            </a:extLst>
          </p:cNvPr>
          <p:cNvSpPr txBox="1"/>
          <p:nvPr/>
        </p:nvSpPr>
        <p:spPr>
          <a:xfrm>
            <a:off x="8267465" y="2192608"/>
            <a:ext cx="3875314" cy="1754326"/>
          </a:xfrm>
          <a:prstGeom prst="rect">
            <a:avLst/>
          </a:prstGeom>
          <a:noFill/>
        </p:spPr>
        <p:txBody>
          <a:bodyPr wrap="square" rtlCol="0">
            <a:spAutoFit/>
          </a:bodyPr>
          <a:lstStyle/>
          <a:p>
            <a:r>
              <a:rPr lang="en-US" sz="5400" dirty="0">
                <a:solidFill>
                  <a:schemeClr val="bg1"/>
                </a:solidFill>
                <a:latin typeface="Comic Sans MS" panose="030F0902030302020204" pitchFamily="66" charset="0"/>
              </a:rPr>
              <a:t>	IoT Ecosystem</a:t>
            </a:r>
          </a:p>
        </p:txBody>
      </p:sp>
    </p:spTree>
    <p:extLst>
      <p:ext uri="{BB962C8B-B14F-4D97-AF65-F5344CB8AC3E}">
        <p14:creationId xmlns:p14="http://schemas.microsoft.com/office/powerpoint/2010/main" val="2875021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03" y="401459"/>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IoT Ecosystem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409903" y="1719560"/>
            <a:ext cx="7833345" cy="5303852"/>
          </a:xfrm>
        </p:spPr>
        <p:txBody>
          <a:bodyPr>
            <a:normAutofit fontScale="62500" lnSpcReduction="20000"/>
          </a:bodyPr>
          <a:lstStyle/>
          <a:p>
            <a:pPr algn="just">
              <a:lnSpc>
                <a:spcPct val="150000"/>
              </a:lnSpc>
            </a:pPr>
            <a:r>
              <a:rPr lang="en-US" sz="2400" dirty="0">
                <a:solidFill>
                  <a:schemeClr val="bg1"/>
                </a:solidFill>
                <a:latin typeface="Comic Sans MS" panose="030F0702030302020204" pitchFamily="66" charset="0"/>
              </a:rPr>
              <a:t>Things: </a:t>
            </a:r>
          </a:p>
          <a:p>
            <a:pPr lvl="1" algn="just">
              <a:lnSpc>
                <a:spcPct val="150000"/>
              </a:lnSpc>
            </a:pPr>
            <a:r>
              <a:rPr lang="en-US" sz="2400" dirty="0">
                <a:solidFill>
                  <a:schemeClr val="bg1"/>
                </a:solidFill>
                <a:latin typeface="Comic Sans MS" panose="030F0702030302020204" pitchFamily="66" charset="0"/>
              </a:rPr>
              <a:t>sensors and actuators </a:t>
            </a:r>
            <a:r>
              <a:rPr lang="en-US" sz="2400" dirty="0">
                <a:solidFill>
                  <a:schemeClr val="bg1"/>
                </a:solidFill>
                <a:latin typeface="Comic Sans MS" panose="030F0702030302020204" pitchFamily="66" charset="0"/>
                <a:sym typeface="Wingdings" pitchFamily="2" charset="2"/>
              </a:rPr>
              <a:t> IoT Devices, Electronic boards</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Network:</a:t>
            </a:r>
          </a:p>
          <a:p>
            <a:pPr lvl="1" algn="just">
              <a:lnSpc>
                <a:spcPct val="150000"/>
              </a:lnSpc>
            </a:pPr>
            <a:r>
              <a:rPr lang="en-US" sz="2400" dirty="0">
                <a:solidFill>
                  <a:schemeClr val="bg1"/>
                </a:solidFill>
                <a:latin typeface="Comic Sans MS" panose="030F0702030302020204" pitchFamily="66" charset="0"/>
              </a:rPr>
              <a:t> communication technologies </a:t>
            </a:r>
            <a:r>
              <a:rPr lang="en-US" sz="2400" dirty="0">
                <a:solidFill>
                  <a:schemeClr val="bg1"/>
                </a:solidFill>
                <a:latin typeface="Comic Sans MS" panose="030F0702030302020204" pitchFamily="66" charset="0"/>
                <a:sym typeface="Wingdings" pitchFamily="2" charset="2"/>
              </a:rPr>
              <a:t> IoT Network Infrastructure</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Platform: </a:t>
            </a:r>
          </a:p>
          <a:p>
            <a:pPr algn="just">
              <a:lnSpc>
                <a:spcPct val="150000"/>
              </a:lnSpc>
            </a:pPr>
            <a:r>
              <a:rPr lang="en-US" sz="2400" dirty="0">
                <a:solidFill>
                  <a:schemeClr val="bg1"/>
                </a:solidFill>
                <a:latin typeface="Comic Sans MS" panose="030F0702030302020204" pitchFamily="66" charset="0"/>
              </a:rPr>
              <a:t>- definition</a:t>
            </a:r>
            <a:r>
              <a:rPr lang="en-US" sz="2000" dirty="0">
                <a:solidFill>
                  <a:schemeClr val="bg1"/>
                </a:solidFill>
                <a:latin typeface="Comic Sans MS" panose="030F0902030302020204" pitchFamily="66" charset="0"/>
              </a:rPr>
              <a:t>: </a:t>
            </a:r>
            <a:r>
              <a:rPr lang="en-US" sz="2300" dirty="0">
                <a:solidFill>
                  <a:schemeClr val="bg1"/>
                </a:solidFill>
                <a:latin typeface="Comic Sans MS" panose="030F0902030302020204" pitchFamily="66" charset="0"/>
              </a:rPr>
              <a:t>A </a:t>
            </a:r>
            <a:r>
              <a:rPr lang="en-US" sz="2300" b="1" dirty="0">
                <a:solidFill>
                  <a:schemeClr val="bg1"/>
                </a:solidFill>
                <a:latin typeface="Comic Sans MS" panose="030F0902030302020204" pitchFamily="66" charset="0"/>
              </a:rPr>
              <a:t>platform</a:t>
            </a:r>
            <a:r>
              <a:rPr lang="en-US" sz="2300" dirty="0">
                <a:solidFill>
                  <a:schemeClr val="bg1"/>
                </a:solidFill>
                <a:latin typeface="Comic Sans MS" panose="030F0902030302020204" pitchFamily="66" charset="0"/>
              </a:rPr>
              <a:t> is a group of </a:t>
            </a:r>
            <a:r>
              <a:rPr lang="en-US" sz="2300" b="1" dirty="0">
                <a:solidFill>
                  <a:schemeClr val="bg1"/>
                </a:solidFill>
                <a:latin typeface="Comic Sans MS" panose="030F0902030302020204" pitchFamily="66" charset="0"/>
              </a:rPr>
              <a:t>technologies</a:t>
            </a:r>
            <a:r>
              <a:rPr lang="en-US" sz="2300" dirty="0">
                <a:solidFill>
                  <a:schemeClr val="bg1"/>
                </a:solidFill>
                <a:latin typeface="Comic Sans MS" panose="030F0902030302020204" pitchFamily="66" charset="0"/>
              </a:rPr>
              <a:t> that are used as a base upon which other applications, processes or </a:t>
            </a:r>
            <a:r>
              <a:rPr lang="en-US" sz="2300" b="1" dirty="0">
                <a:solidFill>
                  <a:schemeClr val="bg1"/>
                </a:solidFill>
                <a:latin typeface="Comic Sans MS" panose="030F0902030302020204" pitchFamily="66" charset="0"/>
              </a:rPr>
              <a:t>technologies</a:t>
            </a:r>
            <a:r>
              <a:rPr lang="en-US" sz="2300" dirty="0">
                <a:solidFill>
                  <a:schemeClr val="bg1"/>
                </a:solidFill>
                <a:latin typeface="Comic Sans MS" panose="030F0902030302020204" pitchFamily="66" charset="0"/>
              </a:rPr>
              <a:t> are developed</a:t>
            </a:r>
            <a:r>
              <a:rPr lang="en-US" sz="3400" dirty="0">
                <a:solidFill>
                  <a:schemeClr val="bg1"/>
                </a:solidFill>
              </a:rPr>
              <a:t>. </a:t>
            </a:r>
            <a:endParaRPr lang="en-US" sz="2600" dirty="0">
              <a:solidFill>
                <a:schemeClr val="bg1"/>
              </a:solidFill>
              <a:latin typeface="Comic Sans MS" panose="030F0702030302020204" pitchFamily="66" charset="0"/>
            </a:endParaRPr>
          </a:p>
          <a:p>
            <a:pPr marL="457200" lvl="1" indent="0" algn="just">
              <a:lnSpc>
                <a:spcPct val="150000"/>
              </a:lnSpc>
              <a:buNone/>
            </a:pPr>
            <a:r>
              <a:rPr lang="en-US" sz="2400" dirty="0">
                <a:solidFill>
                  <a:schemeClr val="bg1"/>
                </a:solidFill>
                <a:latin typeface="Comic Sans MS" panose="030F0702030302020204" pitchFamily="66" charset="0"/>
              </a:rPr>
              <a:t>security, process modeling and device management, data stream and information management,  integration of information access mechanisms, data analysis and visualization </a:t>
            </a:r>
            <a:r>
              <a:rPr lang="en-US" sz="2400" dirty="0">
                <a:solidFill>
                  <a:schemeClr val="bg1"/>
                </a:solidFill>
                <a:latin typeface="Comic Sans MS" panose="030F0702030302020204" pitchFamily="66" charset="0"/>
                <a:sym typeface="Wingdings" pitchFamily="2" charset="2"/>
              </a:rPr>
              <a:t> IoT Clouds and Data processing</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Applications:</a:t>
            </a:r>
          </a:p>
          <a:p>
            <a:pPr lvl="1" algn="just">
              <a:lnSpc>
                <a:spcPct val="150000"/>
              </a:lnSpc>
            </a:pPr>
            <a:r>
              <a:rPr lang="en-US" sz="2400" dirty="0">
                <a:solidFill>
                  <a:schemeClr val="bg1"/>
                </a:solidFill>
                <a:latin typeface="Comic Sans MS" panose="030F0702030302020204" pitchFamily="66" charset="0"/>
              </a:rPr>
              <a:t> making decisions, different services and verticals, message passing protocols </a:t>
            </a:r>
            <a:r>
              <a:rPr lang="en-US" sz="2400" dirty="0">
                <a:solidFill>
                  <a:schemeClr val="bg1"/>
                </a:solidFill>
                <a:latin typeface="Comic Sans MS" panose="030F0702030302020204" pitchFamily="66" charset="0"/>
                <a:sym typeface="Wingdings" pitchFamily="2" charset="2"/>
              </a:rPr>
              <a:t> Websites, Mobile applications</a:t>
            </a:r>
            <a:endParaRPr lang="en-US" sz="2400" dirty="0">
              <a:solidFill>
                <a:schemeClr val="bg1"/>
              </a:solidFill>
              <a:latin typeface="Comic Sans MS" panose="030F0702030302020204" pitchFamily="66" charset="0"/>
            </a:endParaRPr>
          </a:p>
          <a:p>
            <a:pPr>
              <a:lnSpc>
                <a:spcPct val="150000"/>
              </a:lnSpc>
            </a:pPr>
            <a:endParaRPr lang="en-US" sz="2400" dirty="0">
              <a:solidFill>
                <a:schemeClr val="bg1"/>
              </a:solidFill>
              <a:latin typeface="Comic Sans MS" panose="030F0702030302020204" pitchFamily="66" charset="0"/>
            </a:endParaRPr>
          </a:p>
          <a:p>
            <a:pPr>
              <a:lnSpc>
                <a:spcPct val="150000"/>
              </a:lnSpc>
            </a:pPr>
            <a:endParaRPr lang="en-US" sz="2400" dirty="0">
              <a:solidFill>
                <a:schemeClr val="bg1"/>
              </a:solidFill>
              <a:latin typeface="Comic Sans MS" panose="030F0702030302020204" pitchFamily="66" charset="0"/>
            </a:endParaRPr>
          </a:p>
          <a:p>
            <a:pPr marL="0" indent="0">
              <a:lnSpc>
                <a:spcPct val="150000"/>
              </a:lnSpc>
              <a:buNone/>
            </a:pPr>
            <a:endParaRPr lang="en-US" sz="2400" dirty="0">
              <a:solidFill>
                <a:schemeClr val="bg1"/>
              </a:solidFill>
              <a:latin typeface="Comic Sans MS" panose="030F0702030302020204" pitchFamily="66" charset="0"/>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1172" b="100000" l="4241" r="100000">
                        <a14:foregroundMark x1="66621" y1="3125" x2="14911" y2="18880"/>
                        <a14:foregroundMark x1="67442" y1="29818" x2="12859" y2="43620"/>
                        <a14:foregroundMark x1="67442" y1="79557" x2="14090" y2="95052"/>
                        <a14:foregroundMark x1="51573" y1="6250" x2="8345" y2="10026"/>
                        <a14:foregroundMark x1="88646" y1="2083" x2="88646" y2="97266"/>
                        <a14:foregroundMark x1="80164" y1="13021" x2="94391" y2="92839"/>
                        <a14:foregroundMark x1="94802" y1="8464" x2="94802" y2="79036"/>
                        <a14:foregroundMark x1="83858" y1="37240" x2="82627" y2="95573"/>
                        <a14:foregroundMark x1="64569" y1="93099" x2="9576" y2="82031"/>
                        <a14:foregroundMark x1="18468" y1="83464" x2="53625" y2="79036"/>
                      </a14:backgroundRemoval>
                    </a14:imgEffect>
                  </a14:imgLayer>
                </a14:imgProps>
              </a:ext>
              <a:ext uri="{28A0092B-C50C-407E-A947-70E740481C1C}">
                <a14:useLocalDpi xmlns:a14="http://schemas.microsoft.com/office/drawing/2010/main" val="0"/>
              </a:ext>
            </a:extLst>
          </a:blip>
          <a:stretch>
            <a:fillRect/>
          </a:stretch>
        </p:blipFill>
        <p:spPr>
          <a:xfrm>
            <a:off x="8634483" y="1022312"/>
            <a:ext cx="3557517" cy="5278582"/>
          </a:xfrm>
          <a:prstGeom prst="rect">
            <a:avLst/>
          </a:prstGeom>
        </p:spPr>
      </p:pic>
    </p:spTree>
    <p:extLst>
      <p:ext uri="{BB962C8B-B14F-4D97-AF65-F5344CB8AC3E}">
        <p14:creationId xmlns:p14="http://schemas.microsoft.com/office/powerpoint/2010/main" val="12302037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tx1">
                    <a:lumMod val="65000"/>
                  </a:schemeClr>
                </a:solidFill>
                <a:latin typeface="Comic Sans MS" panose="030F0702030302020204" pitchFamily="66" charset="0"/>
              </a:rPr>
              <a:t>Platform</a:t>
            </a:r>
          </a:p>
          <a:p>
            <a:pPr marL="623888" indent="188913">
              <a:lnSpc>
                <a:spcPct val="170000"/>
              </a:lnSpc>
            </a:pPr>
            <a:r>
              <a:rPr lang="en-US" sz="1200" dirty="0">
                <a:solidFill>
                  <a:schemeClr val="tx1">
                    <a:lumMod val="65000"/>
                  </a:schemeClr>
                </a:solidFill>
                <a:latin typeface="Comic Sans MS" panose="030F0702030302020204" pitchFamily="66" charset="0"/>
              </a:rPr>
              <a:t>Networks</a:t>
            </a:r>
          </a:p>
          <a:p>
            <a:pPr marL="449263" indent="-85725">
              <a:lnSpc>
                <a:spcPct val="170000"/>
              </a:lnSpc>
            </a:pPr>
            <a:r>
              <a:rPr lang="en-US" sz="1200" dirty="0">
                <a:solidFill>
                  <a:schemeClr val="tx1">
                    <a:lumMod val="65000"/>
                  </a:schemeClr>
                </a:solidFill>
                <a:latin typeface="Comic Sans MS" panose="030F0702030302020204" pitchFamily="66" charset="0"/>
              </a:rPr>
              <a:t>Applications 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a:t>
            </a:r>
            <a:r>
              <a:rPr lang="en-US" sz="1200" dirty="0" smtClean="0">
                <a:solidFill>
                  <a:schemeClr val="tx1">
                    <a:lumMod val="65000"/>
                  </a:schemeClr>
                </a:solidFill>
                <a:latin typeface="Comic Sans MS" panose="030F0702030302020204" pitchFamily="66" charset="0"/>
              </a:rPr>
              <a:t>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2630863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are Things?</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700424" y="1138426"/>
            <a:ext cx="11201290" cy="3615267"/>
          </a:xfrm>
        </p:spPr>
        <p:txBody>
          <a:bodyPr>
            <a:normAutofit/>
          </a:bodyPr>
          <a:lstStyle/>
          <a:p>
            <a:pPr algn="just">
              <a:lnSpc>
                <a:spcPct val="150000"/>
              </a:lnSpc>
            </a:pPr>
            <a:r>
              <a:rPr lang="en-US" dirty="0">
                <a:solidFill>
                  <a:schemeClr val="bg1"/>
                </a:solidFill>
                <a:latin typeface="Comic Sans MS" panose="030F0702030302020204" pitchFamily="66" charset="0"/>
              </a:rPr>
              <a:t>Smart objects or Things are any physical objects that contain embedded technology to sense and/or interact with their environment in a meaningful way by being interconnected and enabling communication among themselves or an external agent.</a:t>
            </a:r>
          </a:p>
          <a:p>
            <a:pPr algn="just">
              <a:lnSpc>
                <a:spcPct val="150000"/>
              </a:lnSpc>
            </a:pPr>
            <a:r>
              <a:rPr lang="en-US" dirty="0">
                <a:solidFill>
                  <a:schemeClr val="bg1"/>
                </a:solidFill>
                <a:latin typeface="Comic Sans MS" panose="030F0702030302020204" pitchFamily="66" charset="0"/>
              </a:rPr>
              <a:t>Things are</a:t>
            </a:r>
          </a:p>
          <a:p>
            <a:pPr lvl="1" algn="just">
              <a:lnSpc>
                <a:spcPct val="150000"/>
              </a:lnSpc>
            </a:pPr>
            <a:r>
              <a:rPr lang="en-US" dirty="0">
                <a:solidFill>
                  <a:schemeClr val="bg1"/>
                </a:solidFill>
                <a:latin typeface="Comic Sans MS" panose="030F0702030302020204" pitchFamily="66" charset="0"/>
              </a:rPr>
              <a:t>Sensors</a:t>
            </a:r>
          </a:p>
          <a:p>
            <a:pPr lvl="1" algn="just">
              <a:lnSpc>
                <a:spcPct val="150000"/>
              </a:lnSpc>
            </a:pPr>
            <a:r>
              <a:rPr lang="en-US" dirty="0">
                <a:solidFill>
                  <a:schemeClr val="bg1"/>
                </a:solidFill>
                <a:latin typeface="Comic Sans MS" panose="030F0702030302020204" pitchFamily="66" charset="0"/>
              </a:rPr>
              <a:t>Actuators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3438814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are Things?</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0424" y="1138427"/>
            <a:ext cx="6388784" cy="4898772"/>
          </a:xfrm>
        </p:spPr>
      </p:pic>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3" name="Picture 2">
            <a:extLst>
              <a:ext uri="{FF2B5EF4-FFF2-40B4-BE49-F238E27FC236}">
                <a16:creationId xmlns:a16="http://schemas.microsoft.com/office/drawing/2014/main" xmlns="" id="{2ED9C777-764A-0847-84D2-72675339F402}"/>
              </a:ext>
            </a:extLst>
          </p:cNvPr>
          <p:cNvPicPr>
            <a:picLocks noChangeAspect="1"/>
          </p:cNvPicPr>
          <p:nvPr/>
        </p:nvPicPr>
        <p:blipFill>
          <a:blip r:embed="rId4"/>
          <a:stretch>
            <a:fillRect/>
          </a:stretch>
        </p:blipFill>
        <p:spPr>
          <a:xfrm>
            <a:off x="7866038" y="1153980"/>
            <a:ext cx="3542190" cy="2213869"/>
          </a:xfrm>
          <a:prstGeom prst="rect">
            <a:avLst/>
          </a:prstGeom>
        </p:spPr>
      </p:pic>
      <p:pic>
        <p:nvPicPr>
          <p:cNvPr id="7" name="Picture 6">
            <a:extLst>
              <a:ext uri="{FF2B5EF4-FFF2-40B4-BE49-F238E27FC236}">
                <a16:creationId xmlns:a16="http://schemas.microsoft.com/office/drawing/2014/main" xmlns="" id="{9C716ABE-FF9C-5B4B-A663-9F1BBB1D596A}"/>
              </a:ext>
            </a:extLst>
          </p:cNvPr>
          <p:cNvPicPr>
            <a:picLocks noChangeAspect="1"/>
          </p:cNvPicPr>
          <p:nvPr/>
        </p:nvPicPr>
        <p:blipFill>
          <a:blip r:embed="rId5"/>
          <a:stretch>
            <a:fillRect/>
          </a:stretch>
        </p:blipFill>
        <p:spPr>
          <a:xfrm>
            <a:off x="7866038" y="3937654"/>
            <a:ext cx="3787153" cy="2099544"/>
          </a:xfrm>
          <a:prstGeom prst="rect">
            <a:avLst/>
          </a:prstGeom>
        </p:spPr>
      </p:pic>
      <p:sp>
        <p:nvSpPr>
          <p:cNvPr id="8" name="TextBox 7">
            <a:extLst>
              <a:ext uri="{FF2B5EF4-FFF2-40B4-BE49-F238E27FC236}">
                <a16:creationId xmlns:a16="http://schemas.microsoft.com/office/drawing/2014/main" xmlns="" id="{6F68F688-28B5-884E-AEB4-404859961FEC}"/>
              </a:ext>
            </a:extLst>
          </p:cNvPr>
          <p:cNvSpPr txBox="1"/>
          <p:nvPr/>
        </p:nvSpPr>
        <p:spPr>
          <a:xfrm>
            <a:off x="9112790" y="787418"/>
            <a:ext cx="1048685" cy="369332"/>
          </a:xfrm>
          <a:prstGeom prst="rect">
            <a:avLst/>
          </a:prstGeom>
          <a:noFill/>
        </p:spPr>
        <p:txBody>
          <a:bodyPr wrap="none" rtlCol="0">
            <a:spAutoFit/>
          </a:bodyPr>
          <a:lstStyle/>
          <a:p>
            <a:pPr marL="0" algn="r" defTabSz="914400" rtl="1" eaLnBrk="1" latinLnBrk="0" hangingPunct="1"/>
            <a:r>
              <a:rPr lang="en-US" dirty="0">
                <a:latin typeface="Comic Sans MS" panose="030F0902030302020204" pitchFamily="66" charset="0"/>
              </a:rPr>
              <a:t>Sensors</a:t>
            </a:r>
          </a:p>
        </p:txBody>
      </p:sp>
      <p:sp>
        <p:nvSpPr>
          <p:cNvPr id="9" name="TextBox 8">
            <a:extLst>
              <a:ext uri="{FF2B5EF4-FFF2-40B4-BE49-F238E27FC236}">
                <a16:creationId xmlns:a16="http://schemas.microsoft.com/office/drawing/2014/main" xmlns="" id="{F2A73CC0-3261-8640-B94B-7D7CC318588D}"/>
              </a:ext>
            </a:extLst>
          </p:cNvPr>
          <p:cNvSpPr txBox="1"/>
          <p:nvPr/>
        </p:nvSpPr>
        <p:spPr>
          <a:xfrm>
            <a:off x="9123061" y="3549745"/>
            <a:ext cx="1273105" cy="369332"/>
          </a:xfrm>
          <a:prstGeom prst="rect">
            <a:avLst/>
          </a:prstGeom>
          <a:noFill/>
        </p:spPr>
        <p:txBody>
          <a:bodyPr wrap="none" rtlCol="0">
            <a:spAutoFit/>
          </a:bodyPr>
          <a:lstStyle/>
          <a:p>
            <a:pPr marL="0" algn="r" defTabSz="914400" rtl="1" eaLnBrk="1" latinLnBrk="0" hangingPunct="1"/>
            <a:r>
              <a:rPr lang="en-US" dirty="0">
                <a:latin typeface="Comic Sans MS" panose="030F0902030302020204" pitchFamily="66" charset="0"/>
              </a:rPr>
              <a:t>Actuators</a:t>
            </a:r>
          </a:p>
        </p:txBody>
      </p:sp>
    </p:spTree>
    <p:extLst>
      <p:ext uri="{BB962C8B-B14F-4D97-AF65-F5344CB8AC3E}">
        <p14:creationId xmlns:p14="http://schemas.microsoft.com/office/powerpoint/2010/main" val="30262945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830" y="1563397"/>
            <a:ext cx="6077748" cy="4660265"/>
          </a:xfrm>
          <a:prstGeom prst="rect">
            <a:avLst/>
          </a:prstGeom>
        </p:spPr>
      </p:pic>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are Things?</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700424" y="1727200"/>
            <a:ext cx="8534400" cy="522515"/>
          </a:xfrm>
        </p:spPr>
        <p:txBody>
          <a:bodyPr>
            <a:noAutofit/>
          </a:bodyPr>
          <a:lstStyle/>
          <a:p>
            <a:r>
              <a:rPr lang="en-US" sz="2400" dirty="0">
                <a:solidFill>
                  <a:schemeClr val="bg1"/>
                </a:solidFill>
                <a:latin typeface="Comic Sans MS" panose="030F0702030302020204" pitchFamily="66" charset="0"/>
              </a:rPr>
              <a:t>Sensors in smart phones</a:t>
            </a:r>
          </a:p>
          <a:p>
            <a:endParaRPr lang="en-US"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260446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Sensors</a:t>
            </a:r>
          </a:p>
        </p:txBody>
      </p:sp>
      <p:sp>
        <p:nvSpPr>
          <p:cNvPr id="3" name="Content Placeholder 2"/>
          <p:cNvSpPr>
            <a:spLocks noGrp="1"/>
          </p:cNvSpPr>
          <p:nvPr>
            <p:ph idx="1"/>
          </p:nvPr>
        </p:nvSpPr>
        <p:spPr>
          <a:xfrm>
            <a:off x="700425" y="897865"/>
            <a:ext cx="10998090" cy="4848437"/>
          </a:xfrm>
        </p:spPr>
        <p:txBody>
          <a:bodyPr>
            <a:noAutofit/>
          </a:bodyPr>
          <a:lstStyle/>
          <a:p>
            <a:pPr algn="just">
              <a:lnSpc>
                <a:spcPct val="170000"/>
              </a:lnSpc>
            </a:pPr>
            <a:r>
              <a:rPr lang="en-US" sz="1800" dirty="0">
                <a:solidFill>
                  <a:schemeClr val="bg1"/>
                </a:solidFill>
                <a:latin typeface="Comic Sans MS" panose="030F0702030302020204" pitchFamily="66" charset="0"/>
              </a:rPr>
              <a:t>Measures some physical quantity and converts it into a digital representation. </a:t>
            </a:r>
          </a:p>
          <a:p>
            <a:pPr algn="just">
              <a:lnSpc>
                <a:spcPct val="170000"/>
              </a:lnSpc>
            </a:pPr>
            <a:r>
              <a:rPr lang="en-US" sz="1800" dirty="0">
                <a:solidFill>
                  <a:schemeClr val="bg1"/>
                </a:solidFill>
                <a:latin typeface="Comic Sans MS" panose="030F0702030302020204" pitchFamily="66" charset="0"/>
              </a:rPr>
              <a:t>That digital representation is typically passed to another device for transformation into useful data that can be consumed by intelligent devices or humans</a:t>
            </a:r>
            <a:r>
              <a:rPr lang="en-US" sz="1800" dirty="0" smtClean="0">
                <a:solidFill>
                  <a:schemeClr val="bg1"/>
                </a:solidFill>
                <a:latin typeface="Comic Sans MS" panose="030F0702030302020204" pitchFamily="66" charset="0"/>
              </a:rPr>
              <a:t>.</a:t>
            </a:r>
            <a:endParaRPr lang="en-US" sz="1800" dirty="0">
              <a:solidFill>
                <a:schemeClr val="bg1"/>
              </a:solidFill>
              <a:latin typeface="Comic Sans MS" panose="030F0702030302020204" pitchFamily="66" charset="0"/>
            </a:endParaRPr>
          </a:p>
          <a:p>
            <a:pPr algn="just">
              <a:lnSpc>
                <a:spcPct val="170000"/>
              </a:lnSpc>
            </a:pPr>
            <a:r>
              <a:rPr lang="en-US" sz="1800" dirty="0">
                <a:solidFill>
                  <a:schemeClr val="bg1"/>
                </a:solidFill>
                <a:latin typeface="Comic Sans MS" panose="030F0702030302020204" pitchFamily="66" charset="0"/>
              </a:rPr>
              <a:t>Sensors can be readily embedded in any physical objects that are easily connected to the Internet by wired or wireless networks</a:t>
            </a:r>
            <a:r>
              <a:rPr lang="en-US" sz="1800" dirty="0" smtClean="0">
                <a:solidFill>
                  <a:schemeClr val="bg1"/>
                </a:solidFill>
                <a:latin typeface="Comic Sans MS" panose="030F0702030302020204" pitchFamily="66" charset="0"/>
              </a:rPr>
              <a:t>.</a:t>
            </a:r>
            <a:endParaRPr lang="en-US" sz="1800" dirty="0">
              <a:solidFill>
                <a:schemeClr val="bg1"/>
              </a:solidFill>
              <a:latin typeface="Comic Sans MS" panose="030F0702030302020204" pitchFamily="66" charset="0"/>
            </a:endParaRPr>
          </a:p>
          <a:p>
            <a:pPr algn="just">
              <a:lnSpc>
                <a:spcPct val="170000"/>
              </a:lnSpc>
            </a:pPr>
            <a:r>
              <a:rPr lang="en-US" sz="1800" dirty="0">
                <a:solidFill>
                  <a:schemeClr val="bg1"/>
                </a:solidFill>
                <a:latin typeface="Comic Sans MS" panose="030F0702030302020204" pitchFamily="66" charset="0"/>
              </a:rPr>
              <a:t>Because these connected host physical objects with multidimensional sensing capabilities communicate with each other and external systems, they can interpret their environment and make intelligent decisions.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478284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Sensors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
        <p:nvSpPr>
          <p:cNvPr id="5" name="Content Placeholder 4"/>
          <p:cNvSpPr>
            <a:spLocks noGrp="1"/>
          </p:cNvSpPr>
          <p:nvPr>
            <p:ph idx="1"/>
          </p:nvPr>
        </p:nvSpPr>
        <p:spPr>
          <a:xfrm>
            <a:off x="792692" y="1183622"/>
            <a:ext cx="9094807" cy="424390"/>
          </a:xfrm>
        </p:spPr>
        <p:txBody>
          <a:bodyPr>
            <a:normAutofit/>
          </a:bodyPr>
          <a:lstStyle/>
          <a:p>
            <a:pPr marL="0" indent="0">
              <a:buNone/>
            </a:pPr>
            <a:r>
              <a:rPr lang="en-US" i="1" dirty="0">
                <a:solidFill>
                  <a:schemeClr val="bg1"/>
                </a:solidFill>
              </a:rPr>
              <a:t>Example of Sensor Applications Based on Mobility and Throughput</a:t>
            </a:r>
            <a:endParaRPr lang="en-US" dirty="0">
              <a:solidFill>
                <a:schemeClr val="bg1"/>
              </a:solidFill>
            </a:endParaRPr>
          </a:p>
        </p:txBody>
      </p:sp>
      <p:pic>
        <p:nvPicPr>
          <p:cNvPr id="6" name="Picture 5"/>
          <p:cNvPicPr>
            <a:picLocks noChangeAspect="1"/>
          </p:cNvPicPr>
          <p:nvPr/>
        </p:nvPicPr>
        <p:blipFill>
          <a:blip r:embed="rId3"/>
          <a:stretch>
            <a:fillRect/>
          </a:stretch>
        </p:blipFill>
        <p:spPr>
          <a:xfrm>
            <a:off x="1458021" y="1653207"/>
            <a:ext cx="8056764" cy="4586798"/>
          </a:xfrm>
          <a:prstGeom prst="rect">
            <a:avLst/>
          </a:prstGeom>
        </p:spPr>
      </p:pic>
      <p:sp>
        <p:nvSpPr>
          <p:cNvPr id="9" name="TextBox 8"/>
          <p:cNvSpPr txBox="1"/>
          <p:nvPr/>
        </p:nvSpPr>
        <p:spPr>
          <a:xfrm>
            <a:off x="4368744" y="5204930"/>
            <a:ext cx="2971800" cy="369332"/>
          </a:xfrm>
          <a:prstGeom prst="rect">
            <a:avLst/>
          </a:prstGeom>
          <a:noFill/>
        </p:spPr>
        <p:txBody>
          <a:bodyPr wrap="square" rtlCol="0">
            <a:spAutoFit/>
          </a:bodyPr>
          <a:lstStyle/>
          <a:p>
            <a:r>
              <a:rPr lang="en-US" dirty="0" err="1" smtClean="0"/>
              <a:t>Jaber</a:t>
            </a:r>
            <a:r>
              <a:rPr lang="en-US" dirty="0" smtClean="0"/>
              <a:t> is good boy</a:t>
            </a:r>
            <a:endParaRPr lang="en-US" dirty="0"/>
          </a:p>
        </p:txBody>
      </p:sp>
    </p:spTree>
    <p:extLst>
      <p:ext uri="{BB962C8B-B14F-4D97-AF65-F5344CB8AC3E}">
        <p14:creationId xmlns:p14="http://schemas.microsoft.com/office/powerpoint/2010/main" val="367598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Actuators</a:t>
            </a:r>
          </a:p>
        </p:txBody>
      </p:sp>
      <p:sp>
        <p:nvSpPr>
          <p:cNvPr id="3" name="Content Placeholder 2"/>
          <p:cNvSpPr>
            <a:spLocks noGrp="1"/>
          </p:cNvSpPr>
          <p:nvPr>
            <p:ph idx="1"/>
          </p:nvPr>
        </p:nvSpPr>
        <p:spPr>
          <a:xfrm>
            <a:off x="684212" y="0"/>
            <a:ext cx="11014302" cy="3615267"/>
          </a:xfrm>
        </p:spPr>
        <p:txBody>
          <a:bodyPr>
            <a:noAutofit/>
          </a:bodyPr>
          <a:lstStyle/>
          <a:p>
            <a:pPr algn="just">
              <a:lnSpc>
                <a:spcPct val="150000"/>
              </a:lnSpc>
            </a:pPr>
            <a:r>
              <a:rPr lang="en-US" dirty="0">
                <a:solidFill>
                  <a:schemeClr val="bg1"/>
                </a:solidFill>
                <a:latin typeface="Comic Sans MS" panose="030F0702030302020204" pitchFamily="66" charset="0"/>
              </a:rPr>
              <a:t>Actuators receive some type of control signal (commonly an electric signal or digital command) that triggers a physical effect, usually some type of motion, force, and so on.</a:t>
            </a:r>
            <a:endParaRPr lang="en-US" sz="32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280850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138426"/>
            <a:ext cx="11491373" cy="2751403"/>
          </a:xfrm>
        </p:spPr>
        <p:txBody>
          <a:bodyPr>
            <a:normAutofit/>
          </a:bodyPr>
          <a:lstStyle/>
          <a:p>
            <a:pPr>
              <a:lnSpc>
                <a:spcPct val="170000"/>
              </a:lnSpc>
            </a:pPr>
            <a:r>
              <a:rPr lang="en-US" sz="2800" dirty="0">
                <a:solidFill>
                  <a:schemeClr val="bg1"/>
                </a:solidFill>
                <a:latin typeface="Comic Sans MS" panose="030F0702030302020204" pitchFamily="66" charset="0"/>
              </a:rPr>
              <a:t>Introduction </a:t>
            </a:r>
          </a:p>
          <a:p>
            <a:pPr>
              <a:lnSpc>
                <a:spcPct val="170000"/>
              </a:lnSpc>
            </a:pPr>
            <a:r>
              <a:rPr lang="en-US" sz="2800" dirty="0">
                <a:solidFill>
                  <a:schemeClr val="bg1"/>
                </a:solidFill>
                <a:latin typeface="Comic Sans MS" panose="030F0702030302020204" pitchFamily="66" charset="0"/>
              </a:rPr>
              <a:t>Physical and Link Layers Protocols (IoT Access Technologies)</a:t>
            </a:r>
          </a:p>
          <a:p>
            <a:pPr>
              <a:lnSpc>
                <a:spcPct val="170000"/>
              </a:lnSpc>
            </a:pPr>
            <a:r>
              <a:rPr lang="en-US" sz="2400" dirty="0" smtClean="0">
                <a:solidFill>
                  <a:schemeClr val="bg1"/>
                </a:solidFill>
                <a:latin typeface="Comic Sans MS" panose="030F0702030302020204" pitchFamily="66" charset="0"/>
              </a:rPr>
              <a:t>Application </a:t>
            </a:r>
            <a:r>
              <a:rPr lang="en-US" sz="2400" dirty="0">
                <a:solidFill>
                  <a:schemeClr val="bg1"/>
                </a:solidFill>
                <a:latin typeface="Comic Sans MS" panose="030F0702030302020204" pitchFamily="66" charset="0"/>
              </a:rPr>
              <a:t>Layer Protocols</a:t>
            </a:r>
            <a:endParaRPr lang="en-US" b="1" dirty="0">
              <a:solidFill>
                <a:schemeClr val="bg1"/>
              </a:solidFill>
              <a:latin typeface="Comic Sans MS" panose="030F0702030302020204" pitchFamily="66" charset="0"/>
            </a:endParaRPr>
          </a:p>
        </p:txBody>
      </p:sp>
      <p:sp>
        <p:nvSpPr>
          <p:cNvPr id="4" name="Rectangle 3"/>
          <p:cNvSpPr/>
          <p:nvPr/>
        </p:nvSpPr>
        <p:spPr>
          <a:xfrm>
            <a:off x="573741" y="6110837"/>
            <a:ext cx="11159778" cy="778355"/>
          </a:xfrm>
          <a:prstGeom prst="rect">
            <a:avLst/>
          </a:prstGeom>
        </p:spPr>
        <p:txBody>
          <a:bodyPr wrap="square">
            <a:spAutoFit/>
          </a:bodyPr>
          <a:lstStyle/>
          <a:p>
            <a:pPr>
              <a:lnSpc>
                <a:spcPct val="170000"/>
              </a:lnSpc>
            </a:pPr>
            <a:r>
              <a:rPr lang="en-US" sz="1400" b="1" dirty="0">
                <a:latin typeface="Comic Sans MS" panose="030F0702030302020204" pitchFamily="66" charset="0"/>
              </a:rPr>
              <a:t>Mostly adopted from Chapters 4, 5, and 6 of </a:t>
            </a:r>
            <a:r>
              <a:rPr lang="en-US" sz="1400" b="1" dirty="0">
                <a:solidFill>
                  <a:srgbClr val="FF0000"/>
                </a:solidFill>
                <a:latin typeface="Comic Sans MS" panose="030F0702030302020204" pitchFamily="66" charset="0"/>
              </a:rPr>
              <a:t>IoT Fundamentals: Networking Technologies, Protocols, and Use Cases for the Internet of Thing</a:t>
            </a:r>
            <a:r>
              <a:rPr lang="en-US" sz="1400" b="1" dirty="0">
                <a:latin typeface="Comic Sans MS" panose="030F0702030302020204" pitchFamily="66" charset="0"/>
              </a:rPr>
              <a:t>, Cisco press, 2017</a:t>
            </a:r>
          </a:p>
        </p:txBody>
      </p:sp>
    </p:spTree>
    <p:extLst>
      <p:ext uri="{BB962C8B-B14F-4D97-AF65-F5344CB8AC3E}">
        <p14:creationId xmlns:p14="http://schemas.microsoft.com/office/powerpoint/2010/main" val="36384924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tx1">
                    <a:lumMod val="65000"/>
                  </a:schemeClr>
                </a:solidFill>
                <a:latin typeface="Comic Sans MS" panose="030F0702030302020204" pitchFamily="66" charset="0"/>
              </a:rPr>
              <a:t>Platform</a:t>
            </a:r>
            <a:endParaRPr lang="en-US" sz="1200" dirty="0">
              <a:solidFill>
                <a:schemeClr val="tx1">
                  <a:lumMod val="65000"/>
                </a:schemeClr>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a:t>
            </a:r>
            <a:r>
              <a:rPr lang="en-US" sz="1200" dirty="0" smtClean="0">
                <a:solidFill>
                  <a:schemeClr val="tx1">
                    <a:lumMod val="65000"/>
                  </a:schemeClr>
                </a:solidFill>
                <a:latin typeface="Comic Sans MS" panose="030F0702030302020204" pitchFamily="66" charset="0"/>
              </a:rPr>
              <a:t>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2011419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Networks</a:t>
            </a:r>
          </a:p>
        </p:txBody>
      </p:sp>
      <p:sp>
        <p:nvSpPr>
          <p:cNvPr id="3" name="Content Placeholder 2"/>
          <p:cNvSpPr>
            <a:spLocks noGrp="1"/>
          </p:cNvSpPr>
          <p:nvPr>
            <p:ph idx="1"/>
          </p:nvPr>
        </p:nvSpPr>
        <p:spPr>
          <a:xfrm>
            <a:off x="700424" y="1138426"/>
            <a:ext cx="11191598" cy="4766999"/>
          </a:xfrm>
        </p:spPr>
        <p:txBody>
          <a:bodyPr>
            <a:normAutofit/>
          </a:bodyPr>
          <a:lstStyle/>
          <a:p>
            <a:r>
              <a:rPr lang="en-US" dirty="0">
                <a:solidFill>
                  <a:schemeClr val="bg1"/>
                </a:solidFill>
                <a:latin typeface="Comic Sans MS" panose="030F0702030302020204" pitchFamily="66" charset="0"/>
              </a:rPr>
              <a:t>Having determined the smart object and its required transmission capabilities (transmission range, data volume and frequency, sensor density and mobility), you are ready to connect the object and communicate.</a:t>
            </a:r>
          </a:p>
          <a:p>
            <a:endParaRPr lang="en-US" dirty="0">
              <a:solidFill>
                <a:schemeClr val="bg1"/>
              </a:solidFill>
              <a:latin typeface="Comic Sans MS" panose="030F0702030302020204" pitchFamily="66" charset="0"/>
            </a:endParaRPr>
          </a:p>
          <a:p>
            <a:r>
              <a:rPr lang="en-US" dirty="0">
                <a:solidFill>
                  <a:schemeClr val="bg1"/>
                </a:solidFill>
                <a:latin typeface="Comic Sans MS" panose="030F0702030302020204" pitchFamily="66" charset="0"/>
              </a:rPr>
              <a:t>A first step in designing an </a:t>
            </a:r>
            <a:r>
              <a:rPr lang="en-US" dirty="0" err="1">
                <a:solidFill>
                  <a:schemeClr val="bg1"/>
                </a:solidFill>
                <a:latin typeface="Comic Sans MS" panose="030F0702030302020204" pitchFamily="66" charset="0"/>
              </a:rPr>
              <a:t>IoT</a:t>
            </a:r>
            <a:r>
              <a:rPr lang="en-US" dirty="0">
                <a:solidFill>
                  <a:schemeClr val="bg1"/>
                </a:solidFill>
                <a:latin typeface="Comic Sans MS" panose="030F0702030302020204" pitchFamily="66" charset="0"/>
              </a:rPr>
              <a:t> network is to examine the requirements in terms of mobility and data transmission (how much data, how often, how long, how much power).</a:t>
            </a:r>
          </a:p>
          <a:p>
            <a:endParaRPr lang="en-US" dirty="0">
              <a:solidFill>
                <a:schemeClr val="bg1"/>
              </a:solidFill>
              <a:latin typeface="Comic Sans MS" panose="030F0702030302020204" pitchFamily="66" charset="0"/>
            </a:endParaRPr>
          </a:p>
          <a:p>
            <a:pPr algn="just">
              <a:lnSpc>
                <a:spcPct val="170000"/>
              </a:lnSpc>
            </a:pPr>
            <a:r>
              <a:rPr lang="en-US" dirty="0" err="1">
                <a:solidFill>
                  <a:schemeClr val="bg1"/>
                </a:solidFill>
                <a:latin typeface="Comic Sans MS" panose="030F0702030302020204" pitchFamily="66" charset="0"/>
              </a:rPr>
              <a:t>IoT</a:t>
            </a:r>
            <a:r>
              <a:rPr lang="en-US" dirty="0">
                <a:solidFill>
                  <a:schemeClr val="bg1"/>
                </a:solidFill>
                <a:latin typeface="Comic Sans MS" panose="030F0702030302020204" pitchFamily="66" charset="0"/>
              </a:rPr>
              <a:t> Network is the communication domain for the </a:t>
            </a:r>
            <a:r>
              <a:rPr lang="en-US" dirty="0" err="1">
                <a:solidFill>
                  <a:schemeClr val="bg1"/>
                </a:solidFill>
                <a:latin typeface="Comic Sans MS" panose="030F0702030302020204" pitchFamily="66" charset="0"/>
              </a:rPr>
              <a:t>IoT</a:t>
            </a:r>
            <a:r>
              <a:rPr lang="en-US" dirty="0">
                <a:solidFill>
                  <a:schemeClr val="bg1"/>
                </a:solidFill>
                <a:latin typeface="Comic Sans MS" panose="030F0702030302020204" pitchFamily="66" charset="0"/>
              </a:rPr>
              <a:t> devices and endpoints. </a:t>
            </a:r>
          </a:p>
          <a:p>
            <a:pPr algn="just">
              <a:lnSpc>
                <a:spcPct val="170000"/>
              </a:lnSpc>
            </a:pPr>
            <a:endParaRPr lang="en-US" dirty="0">
              <a:solidFill>
                <a:schemeClr val="bg1"/>
              </a:solidFill>
              <a:latin typeface="Comic Sans MS" panose="030F0702030302020204" pitchFamily="66" charset="0"/>
            </a:endParaRPr>
          </a:p>
          <a:p>
            <a:pPr algn="just">
              <a:lnSpc>
                <a:spcPct val="170000"/>
              </a:lnSpc>
            </a:pPr>
            <a:r>
              <a:rPr lang="en-US" dirty="0">
                <a:solidFill>
                  <a:schemeClr val="bg1"/>
                </a:solidFill>
                <a:latin typeface="Comic Sans MS" panose="030F0702030302020204" pitchFamily="66" charset="0"/>
              </a:rPr>
              <a:t>It includes the devices themselves and the communications network that links them. </a:t>
            </a: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3063314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982" y="141371"/>
            <a:ext cx="10622417" cy="1507067"/>
          </a:xfrm>
        </p:spPr>
        <p:txBody>
          <a:bodyPr>
            <a:normAutofit/>
          </a:bodyPr>
          <a:lstStyle/>
          <a:p>
            <a:pPr algn="l"/>
            <a:r>
              <a:rPr lang="en-US" dirty="0">
                <a:latin typeface="Comic Sans MS" panose="030F0702030302020204" pitchFamily="66" charset="0"/>
              </a:rPr>
              <a:t>Access Technologies and Distances</a:t>
            </a:r>
          </a:p>
        </p:txBody>
      </p:sp>
      <p:pic>
        <p:nvPicPr>
          <p:cNvPr id="5" name="Picture 4"/>
          <p:cNvPicPr>
            <a:picLocks noChangeAspect="1"/>
          </p:cNvPicPr>
          <p:nvPr/>
        </p:nvPicPr>
        <p:blipFill>
          <a:blip r:embed="rId2"/>
          <a:stretch>
            <a:fillRect/>
          </a:stretch>
        </p:blipFill>
        <p:spPr>
          <a:xfrm>
            <a:off x="1052712" y="1242038"/>
            <a:ext cx="9789459" cy="5456335"/>
          </a:xfrm>
          <a:prstGeom prst="rect">
            <a:avLst/>
          </a:prstGeom>
        </p:spPr>
      </p:pic>
    </p:spTree>
    <p:extLst>
      <p:ext uri="{BB962C8B-B14F-4D97-AF65-F5344CB8AC3E}">
        <p14:creationId xmlns:p14="http://schemas.microsoft.com/office/powerpoint/2010/main" val="13843529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a:t>
            </a:r>
            <a:r>
              <a:rPr lang="en-US" sz="1200" dirty="0" smtClean="0">
                <a:solidFill>
                  <a:schemeClr val="tx1">
                    <a:lumMod val="65000"/>
                  </a:schemeClr>
                </a:solidFill>
                <a:latin typeface="Comic Sans MS" panose="030F0702030302020204" pitchFamily="66" charset="0"/>
              </a:rPr>
              <a:t>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3085722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Platforms</a:t>
            </a:r>
          </a:p>
        </p:txBody>
      </p:sp>
      <p:sp>
        <p:nvSpPr>
          <p:cNvPr id="3" name="Content Placeholder 2"/>
          <p:cNvSpPr>
            <a:spLocks noGrp="1"/>
          </p:cNvSpPr>
          <p:nvPr>
            <p:ph idx="1"/>
          </p:nvPr>
        </p:nvSpPr>
        <p:spPr>
          <a:xfrm>
            <a:off x="729453" y="1140726"/>
            <a:ext cx="10791153" cy="5042360"/>
          </a:xfrm>
        </p:spPr>
        <p:txBody>
          <a:bodyPr>
            <a:noAutofit/>
          </a:bodyPr>
          <a:lstStyle/>
          <a:p>
            <a:pPr algn="just">
              <a:lnSpc>
                <a:spcPct val="170000"/>
              </a:lnSpc>
            </a:pPr>
            <a:r>
              <a:rPr lang="en-US" sz="1400" dirty="0">
                <a:solidFill>
                  <a:schemeClr val="bg1"/>
                </a:solidFill>
                <a:latin typeface="Comic Sans MS" panose="030F0702030302020204" pitchFamily="66" charset="0"/>
              </a:rPr>
              <a:t>IoT platforms are the central piece in the Internet of Things architecture that connect the real and the virtual worlds and enable communication between objects. </a:t>
            </a:r>
          </a:p>
          <a:p>
            <a:pPr algn="just">
              <a:lnSpc>
                <a:spcPct val="170000"/>
              </a:lnSpc>
            </a:pPr>
            <a:r>
              <a:rPr lang="en-US" sz="1400" dirty="0">
                <a:solidFill>
                  <a:schemeClr val="bg1"/>
                </a:solidFill>
                <a:latin typeface="Comic Sans MS" panose="030F0702030302020204" pitchFamily="66" charset="0"/>
              </a:rPr>
              <a:t> In its most simple form, an IoT platform is just about enabling connectivity between objects. </a:t>
            </a:r>
          </a:p>
          <a:p>
            <a:pPr algn="just">
              <a:lnSpc>
                <a:spcPct val="170000"/>
              </a:lnSpc>
            </a:pPr>
            <a:r>
              <a:rPr lang="en-US" sz="1400" dirty="0">
                <a:solidFill>
                  <a:schemeClr val="bg1"/>
                </a:solidFill>
                <a:latin typeface="Comic Sans MS" panose="030F0702030302020204" pitchFamily="66" charset="0"/>
              </a:rPr>
              <a:t>In a more sophisticated form, the platform consists of a variety of important building blocks: </a:t>
            </a:r>
          </a:p>
          <a:p>
            <a:pPr lvl="1" algn="just">
              <a:lnSpc>
                <a:spcPct val="170000"/>
              </a:lnSpc>
            </a:pPr>
            <a:r>
              <a:rPr lang="en-US" sz="1200" dirty="0">
                <a:solidFill>
                  <a:schemeClr val="bg1"/>
                </a:solidFill>
                <a:latin typeface="Comic Sans MS" panose="030F0702030302020204" pitchFamily="66" charset="0"/>
              </a:rPr>
              <a:t>Connectivity and normalization, </a:t>
            </a:r>
          </a:p>
          <a:p>
            <a:pPr lvl="1" algn="just">
              <a:lnSpc>
                <a:spcPct val="170000"/>
              </a:lnSpc>
            </a:pPr>
            <a:r>
              <a:rPr lang="en-US" sz="1200" dirty="0">
                <a:solidFill>
                  <a:schemeClr val="bg1"/>
                </a:solidFill>
                <a:latin typeface="Comic Sans MS" panose="030F0702030302020204" pitchFamily="66" charset="0"/>
              </a:rPr>
              <a:t>device management, </a:t>
            </a:r>
          </a:p>
          <a:p>
            <a:pPr lvl="1" algn="just">
              <a:lnSpc>
                <a:spcPct val="170000"/>
              </a:lnSpc>
            </a:pPr>
            <a:r>
              <a:rPr lang="en-US" sz="1200" dirty="0">
                <a:solidFill>
                  <a:schemeClr val="bg1"/>
                </a:solidFill>
                <a:latin typeface="Comic Sans MS" panose="030F0702030302020204" pitchFamily="66" charset="0"/>
              </a:rPr>
              <a:t>database, </a:t>
            </a:r>
          </a:p>
          <a:p>
            <a:pPr lvl="1" algn="just">
              <a:lnSpc>
                <a:spcPct val="170000"/>
              </a:lnSpc>
            </a:pPr>
            <a:r>
              <a:rPr lang="en-US" sz="1200" dirty="0">
                <a:solidFill>
                  <a:schemeClr val="bg1"/>
                </a:solidFill>
                <a:latin typeface="Comic Sans MS" panose="030F0702030302020204" pitchFamily="66" charset="0"/>
              </a:rPr>
              <a:t>processing and action management, </a:t>
            </a:r>
          </a:p>
          <a:p>
            <a:pPr lvl="1" algn="just">
              <a:lnSpc>
                <a:spcPct val="170000"/>
              </a:lnSpc>
            </a:pPr>
            <a:r>
              <a:rPr lang="en-US" sz="1200" dirty="0">
                <a:solidFill>
                  <a:schemeClr val="bg1"/>
                </a:solidFill>
                <a:latin typeface="Comic Sans MS" panose="030F0702030302020204" pitchFamily="66" charset="0"/>
              </a:rPr>
              <a:t>analytics, </a:t>
            </a:r>
          </a:p>
          <a:p>
            <a:pPr lvl="1" algn="just">
              <a:lnSpc>
                <a:spcPct val="170000"/>
              </a:lnSpc>
            </a:pPr>
            <a:r>
              <a:rPr lang="en-US" sz="1200" dirty="0">
                <a:solidFill>
                  <a:schemeClr val="bg1"/>
                </a:solidFill>
                <a:latin typeface="Comic Sans MS" panose="030F0702030302020204" pitchFamily="66" charset="0"/>
              </a:rPr>
              <a:t>visualization, </a:t>
            </a:r>
          </a:p>
          <a:p>
            <a:pPr lvl="1" algn="just">
              <a:lnSpc>
                <a:spcPct val="170000"/>
              </a:lnSpc>
            </a:pPr>
            <a:r>
              <a:rPr lang="en-US" sz="1200" dirty="0">
                <a:solidFill>
                  <a:schemeClr val="bg1"/>
                </a:solidFill>
                <a:latin typeface="Comic Sans MS" panose="030F0702030302020204" pitchFamily="66" charset="0"/>
              </a:rPr>
              <a:t>additional tools, and </a:t>
            </a:r>
          </a:p>
          <a:p>
            <a:pPr lvl="1" algn="just">
              <a:lnSpc>
                <a:spcPct val="170000"/>
              </a:lnSpc>
            </a:pPr>
            <a:r>
              <a:rPr lang="en-US" sz="1200" dirty="0">
                <a:solidFill>
                  <a:schemeClr val="bg1"/>
                </a:solidFill>
                <a:latin typeface="Comic Sans MS" panose="030F0702030302020204" pitchFamily="66" charset="0"/>
              </a:rPr>
              <a:t>external interfaces</a:t>
            </a:r>
          </a:p>
        </p:txBody>
      </p:sp>
      <p:sp>
        <p:nvSpPr>
          <p:cNvPr id="6" name="TextBox 5"/>
          <p:cNvSpPr txBox="1"/>
          <p:nvPr/>
        </p:nvSpPr>
        <p:spPr>
          <a:xfrm>
            <a:off x="115910" y="6330396"/>
            <a:ext cx="11477470" cy="55399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rPr>
              <a:t>IoT Platforms</a:t>
            </a:r>
            <a:r>
              <a:rPr lang="en-US" sz="1600" dirty="0"/>
              <a:t>, IoT Analytics, 2015 </a:t>
            </a:r>
          </a:p>
          <a:p>
            <a:pPr marL="285750" indent="-285750">
              <a:buFont typeface="Arial" panose="020B0604020202020204" pitchFamily="34" charset="0"/>
              <a:buChar char="•"/>
            </a:pPr>
            <a:r>
              <a:rPr lang="en-US" sz="1400" dirty="0">
                <a:hlinkClick r:id="rId3"/>
              </a:rPr>
              <a:t>https://medium.com/schaffen-softwares/part-4-iot-platforms-b8f2c4e4639b</a:t>
            </a:r>
            <a:endParaRPr lang="en-US" sz="1400" dirty="0">
              <a:latin typeface="Comic Sans MS" panose="030F0702030302020204" pitchFamily="66" charset="0"/>
            </a:endParaRPr>
          </a:p>
        </p:txBody>
      </p:sp>
    </p:spTree>
    <p:extLst>
      <p:ext uri="{BB962C8B-B14F-4D97-AF65-F5344CB8AC3E}">
        <p14:creationId xmlns:p14="http://schemas.microsoft.com/office/powerpoint/2010/main" val="4214342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187765"/>
            <a:ext cx="10791153" cy="763525"/>
          </a:xfrm>
        </p:spPr>
        <p:txBody>
          <a:bodyPr>
            <a:normAutofit/>
          </a:bodyPr>
          <a:lstStyle/>
          <a:p>
            <a:pPr algn="l"/>
            <a:r>
              <a:rPr lang="en-US" dirty="0">
                <a:latin typeface="Comic Sans MS" panose="030F0702030302020204" pitchFamily="66" charset="0"/>
              </a:rPr>
              <a:t>IoT Platforms</a:t>
            </a:r>
          </a:p>
        </p:txBody>
      </p:sp>
      <p:sp>
        <p:nvSpPr>
          <p:cNvPr id="6" name="TextBox 5"/>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rPr>
              <a:t>IoT Platforms</a:t>
            </a:r>
            <a:r>
              <a:rPr lang="en-US" sz="1600" dirty="0"/>
              <a:t>, IoT Analytics, 2015, </a:t>
            </a:r>
            <a:r>
              <a:rPr lang="en-US" sz="1600" dirty="0">
                <a:hlinkClick r:id="rId3"/>
              </a:rPr>
              <a:t>https://www.educba.com/iot-platform/</a:t>
            </a:r>
            <a:r>
              <a:rPr lang="en-US" sz="1600" dirty="0"/>
              <a:t> </a:t>
            </a:r>
            <a:endParaRPr lang="en-US" sz="1600" dirty="0">
              <a:latin typeface="Comic Sans MS" panose="030F0702030302020204" pitchFamily="66" charset="0"/>
            </a:endParaRPr>
          </a:p>
        </p:txBody>
      </p:sp>
      <p:pic>
        <p:nvPicPr>
          <p:cNvPr id="8" name="Content Placeholder 4">
            <a:extLst>
              <a:ext uri="{FF2B5EF4-FFF2-40B4-BE49-F238E27FC236}">
                <a16:creationId xmlns:a16="http://schemas.microsoft.com/office/drawing/2014/main" xmlns="" id="{DA0D2DDC-7123-AF4B-A27F-97D932BBB2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424" y="951290"/>
            <a:ext cx="9013516" cy="5150474"/>
          </a:xfrm>
          <a:prstGeom prst="rect">
            <a:avLst/>
          </a:prstGeom>
        </p:spPr>
      </p:pic>
    </p:spTree>
    <p:extLst>
      <p:ext uri="{BB962C8B-B14F-4D97-AF65-F5344CB8AC3E}">
        <p14:creationId xmlns:p14="http://schemas.microsoft.com/office/powerpoint/2010/main" val="2792463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a:t>
            </a:r>
            <a:r>
              <a:rPr lang="en-US" sz="1200" dirty="0" smtClean="0">
                <a:solidFill>
                  <a:schemeClr val="tx1">
                    <a:lumMod val="65000"/>
                  </a:schemeClr>
                </a:solidFill>
                <a:latin typeface="Comic Sans MS" panose="030F0702030302020204" pitchFamily="66" charset="0"/>
              </a:rPr>
              <a:t>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7425382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Applications and Verticals</a:t>
            </a:r>
          </a:p>
        </p:txBody>
      </p:sp>
      <p:sp>
        <p:nvSpPr>
          <p:cNvPr id="4" name="TextBox 3"/>
          <p:cNvSpPr txBox="1"/>
          <p:nvPr/>
        </p:nvSpPr>
        <p:spPr>
          <a:xfrm>
            <a:off x="14107"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https://www.meee-services.com/category/artificial-intelligence/</a:t>
            </a:r>
            <a:endParaRPr lang="en-US" sz="1600" dirty="0">
              <a:latin typeface="Comic Sans MS" panose="030F0702030302020204" pitchFamily="66"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4354" y="1441939"/>
            <a:ext cx="9332479" cy="4429125"/>
          </a:xfrm>
        </p:spPr>
      </p:pic>
      <p:sp>
        <p:nvSpPr>
          <p:cNvPr id="3" name="Oval 2"/>
          <p:cNvSpPr/>
          <p:nvPr/>
        </p:nvSpPr>
        <p:spPr>
          <a:xfrm>
            <a:off x="1424354" y="1441939"/>
            <a:ext cx="1002323" cy="8968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38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Home</a:t>
            </a:r>
          </a:p>
        </p:txBody>
      </p:sp>
      <p:sp>
        <p:nvSpPr>
          <p:cNvPr id="4" name="TextBox 3"/>
          <p:cNvSpPr txBox="1"/>
          <p:nvPr/>
        </p:nvSpPr>
        <p:spPr>
          <a:xfrm>
            <a:off x="130658" y="6340006"/>
            <a:ext cx="11477470" cy="584775"/>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https://www.bluebonnetelectric.coop/Community/News/articles/2016/Magazine-Stories/HOME,-SMART-HOME-Trends-in-residential-technology</a:t>
            </a:r>
            <a:endParaRPr lang="en-US" sz="1600" dirty="0">
              <a:latin typeface="Comic Sans MS" panose="030F0702030302020204" pitchFamily="66" charset="0"/>
            </a:endParaRPr>
          </a:p>
        </p:txBody>
      </p:sp>
      <p:pic>
        <p:nvPicPr>
          <p:cNvPr id="3" name="Picture 2">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193" y="1836336"/>
            <a:ext cx="10058400" cy="4135902"/>
          </a:xfrm>
          <a:prstGeom prst="rect">
            <a:avLst/>
          </a:prstGeom>
        </p:spPr>
      </p:pic>
      <p:sp>
        <p:nvSpPr>
          <p:cNvPr id="6" name="TextBox 5">
            <a:hlinkClick r:id="rId4" action="ppaction://hlinkfile"/>
          </p:cNvPr>
          <p:cNvSpPr txBox="1"/>
          <p:nvPr/>
        </p:nvSpPr>
        <p:spPr>
          <a:xfrm>
            <a:off x="1153551" y="1302715"/>
            <a:ext cx="5514535" cy="369332"/>
          </a:xfrm>
          <a:prstGeom prst="rect">
            <a:avLst/>
          </a:prstGeom>
          <a:noFill/>
        </p:spPr>
        <p:txBody>
          <a:bodyPr wrap="square" rtlCol="0">
            <a:spAutoFit/>
          </a:bodyPr>
          <a:lstStyle/>
          <a:p>
            <a:r>
              <a:rPr lang="en-US" dirty="0">
                <a:latin typeface="Comic Sans MS" panose="030F0702030302020204" pitchFamily="66" charset="0"/>
                <a:hlinkClick r:id="rId4" action="ppaction://hlinkfile"/>
              </a:rPr>
              <a:t>Smart Home</a:t>
            </a:r>
            <a:endParaRPr lang="en-US" dirty="0"/>
          </a:p>
        </p:txBody>
      </p:sp>
    </p:spTree>
    <p:extLst>
      <p:ext uri="{BB962C8B-B14F-4D97-AF65-F5344CB8AC3E}">
        <p14:creationId xmlns:p14="http://schemas.microsoft.com/office/powerpoint/2010/main" val="17145083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Wearables</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https://www.quora.com/Why-the-boom-of-wearable-devices</a:t>
            </a:r>
            <a:endParaRPr lang="en-US" sz="1600" dirty="0">
              <a:latin typeface="Comic Sans MS" panose="030F0702030302020204" pitchFamily="66"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550" y="1138426"/>
            <a:ext cx="4914900" cy="4914900"/>
          </a:xfrm>
          <a:prstGeom prst="rect">
            <a:avLst/>
          </a:prstGeom>
        </p:spPr>
      </p:pic>
    </p:spTree>
    <p:extLst>
      <p:ext uri="{BB962C8B-B14F-4D97-AF65-F5344CB8AC3E}">
        <p14:creationId xmlns:p14="http://schemas.microsoft.com/office/powerpoint/2010/main" val="2149512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bg1"/>
                </a:solidFill>
                <a:latin typeface="Comic Sans MS" panose="030F0702030302020204" pitchFamily="66" charset="0"/>
              </a:rPr>
              <a:t>Business and Market Opportunities</a:t>
            </a:r>
          </a:p>
          <a:p>
            <a:pPr marL="449263" indent="-85725">
              <a:lnSpc>
                <a:spcPct val="170000"/>
              </a:lnSpc>
            </a:pPr>
            <a:r>
              <a:rPr lang="en-US" sz="1200" dirty="0" smtClean="0">
                <a:solidFill>
                  <a:schemeClr val="bg1"/>
                </a:solidFill>
                <a:latin typeface="Comic Sans MS" panose="030F0702030302020204" pitchFamily="66" charset="0"/>
              </a:rPr>
              <a:t>Trends</a:t>
            </a:r>
            <a:r>
              <a:rPr lang="en-US" sz="1200" dirty="0" smtClean="0">
                <a:solidFill>
                  <a:schemeClr val="bg1"/>
                </a:solidFill>
                <a:latin typeface="Comic Sans MS" panose="030F0702030302020204" pitchFamily="66" charset="0"/>
              </a:rPr>
              <a:t> </a:t>
            </a:r>
            <a:endParaRPr lang="en-US" sz="1200" dirty="0">
              <a:solidFill>
                <a:schemeClr val="bg1"/>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29373862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City</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https://www.ifpenergiesnouvelles.com/article/smart-city-energy-challenges-facing-sustainable-cities</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69" y="1247640"/>
            <a:ext cx="9898751" cy="5191969"/>
          </a:xfrm>
          <a:prstGeom prst="rect">
            <a:avLst/>
          </a:prstGeom>
        </p:spPr>
      </p:pic>
      <p:sp>
        <p:nvSpPr>
          <p:cNvPr id="7" name="TextBox 6"/>
          <p:cNvSpPr txBox="1"/>
          <p:nvPr/>
        </p:nvSpPr>
        <p:spPr>
          <a:xfrm>
            <a:off x="905269" y="1437684"/>
            <a:ext cx="2743200" cy="369332"/>
          </a:xfrm>
          <a:prstGeom prst="rect">
            <a:avLst/>
          </a:prstGeom>
          <a:noFill/>
        </p:spPr>
        <p:txBody>
          <a:bodyPr wrap="square" rtlCol="0">
            <a:spAutoFit/>
          </a:bodyPr>
          <a:lstStyle/>
          <a:p>
            <a:r>
              <a:rPr lang="en-US" dirty="0">
                <a:latin typeface="Comic Sans MS" panose="030F0702030302020204" pitchFamily="66" charset="0"/>
                <a:hlinkClick r:id="rId4" action="ppaction://hlinkfile"/>
              </a:rPr>
              <a:t>Smart City</a:t>
            </a:r>
            <a:endParaRPr lang="en-US" dirty="0">
              <a:latin typeface="Comic Sans MS" panose="030F0702030302020204" pitchFamily="66" charset="0"/>
            </a:endParaRPr>
          </a:p>
        </p:txBody>
      </p:sp>
    </p:spTree>
    <p:extLst>
      <p:ext uri="{BB962C8B-B14F-4D97-AF65-F5344CB8AC3E}">
        <p14:creationId xmlns:p14="http://schemas.microsoft.com/office/powerpoint/2010/main" val="31921686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Grid</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https://www.powerelectronicsnews.com/technology/is-your-smart-grid-secured</a:t>
            </a:r>
            <a:endParaRPr lang="en-US" sz="1600" dirty="0">
              <a:latin typeface="Comic Sans MS" panose="030F0702030302020204" pitchFamily="66"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571" y="1312606"/>
            <a:ext cx="8542857" cy="4892584"/>
          </a:xfrm>
          <a:prstGeom prst="rect">
            <a:avLst/>
          </a:prstGeom>
        </p:spPr>
      </p:pic>
    </p:spTree>
    <p:extLst>
      <p:ext uri="{BB962C8B-B14F-4D97-AF65-F5344CB8AC3E}">
        <p14:creationId xmlns:p14="http://schemas.microsoft.com/office/powerpoint/2010/main" val="4861375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Transportation</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https://www.sentinelassam.com/editorial/intelligent-transportation-system-and-smart-city-4/</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871" y="1486769"/>
            <a:ext cx="8426037" cy="4904732"/>
          </a:xfrm>
          <a:prstGeom prst="rect">
            <a:avLst/>
          </a:prstGeom>
        </p:spPr>
      </p:pic>
    </p:spTree>
    <p:extLst>
      <p:ext uri="{BB962C8B-B14F-4D97-AF65-F5344CB8AC3E}">
        <p14:creationId xmlns:p14="http://schemas.microsoft.com/office/powerpoint/2010/main" val="4822944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Connected Car</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https://www.researchgate.net/figure/Function-of-connected-car_fig1_323258412</a:t>
            </a:r>
            <a:endParaRPr lang="en-US" sz="1600" dirty="0">
              <a:latin typeface="Comic Sans MS" panose="030F0702030302020204" pitchFamily="66"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890" y="1447686"/>
            <a:ext cx="7620000" cy="4762500"/>
          </a:xfrm>
          <a:prstGeom prst="rect">
            <a:avLst/>
          </a:prstGeom>
        </p:spPr>
      </p:pic>
    </p:spTree>
    <p:extLst>
      <p:ext uri="{BB962C8B-B14F-4D97-AF65-F5344CB8AC3E}">
        <p14:creationId xmlns:p14="http://schemas.microsoft.com/office/powerpoint/2010/main" val="908944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Connected Health</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http://www.yole.fr/IoT_Seminar_Yole_FraunhoferEMFT.aspx</a:t>
            </a:r>
            <a:endParaRPr lang="en-US" sz="16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90" y="1530311"/>
            <a:ext cx="10058400" cy="4809744"/>
          </a:xfrm>
          <a:prstGeom prst="rect">
            <a:avLst/>
          </a:prstGeom>
        </p:spPr>
      </p:pic>
    </p:spTree>
    <p:extLst>
      <p:ext uri="{BB962C8B-B14F-4D97-AF65-F5344CB8AC3E}">
        <p14:creationId xmlns:p14="http://schemas.microsoft.com/office/powerpoint/2010/main" val="2406242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Retail</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https://www.42gears.com/blog/how-iot-is-changing-retail-industry/</a:t>
            </a:r>
            <a:endParaRPr lang="en-US" sz="1600" dirty="0">
              <a:latin typeface="Comic Sans MS" panose="030F0702030302020204" pitchFamily="66" charset="0"/>
            </a:endParaRPr>
          </a:p>
        </p:txBody>
      </p:sp>
      <p:pic>
        <p:nvPicPr>
          <p:cNvPr id="5" name="Picture 4">
            <a:extLst>
              <a:ext uri="{FF2B5EF4-FFF2-40B4-BE49-F238E27FC236}">
                <a16:creationId xmlns:a16="http://schemas.microsoft.com/office/drawing/2014/main" xmlns="" id="{A5C30795-CF2A-DE4B-B0E2-E7AB2A605A84}"/>
              </a:ext>
            </a:extLst>
          </p:cNvPr>
          <p:cNvPicPr>
            <a:picLocks noChangeAspect="1"/>
          </p:cNvPicPr>
          <p:nvPr/>
        </p:nvPicPr>
        <p:blipFill>
          <a:blip r:embed="rId3"/>
          <a:stretch>
            <a:fillRect/>
          </a:stretch>
        </p:blipFill>
        <p:spPr>
          <a:xfrm>
            <a:off x="2250738" y="1543938"/>
            <a:ext cx="7296303" cy="4569996"/>
          </a:xfrm>
          <a:prstGeom prst="rect">
            <a:avLst/>
          </a:prstGeom>
        </p:spPr>
      </p:pic>
    </p:spTree>
    <p:extLst>
      <p:ext uri="{BB962C8B-B14F-4D97-AF65-F5344CB8AC3E}">
        <p14:creationId xmlns:p14="http://schemas.microsoft.com/office/powerpoint/2010/main" val="6533632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Farming</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https://volansys.com/modular-iot-gateway/</a:t>
            </a:r>
            <a:endParaRPr lang="en-US" sz="1600" dirty="0">
              <a:latin typeface="Comic Sans MS" panose="030F0702030302020204" pitchFamily="66" charset="0"/>
            </a:endParaRPr>
          </a:p>
        </p:txBody>
      </p:sp>
      <p:pic>
        <p:nvPicPr>
          <p:cNvPr id="3" name="Picture 2">
            <a:extLst>
              <a:ext uri="{FF2B5EF4-FFF2-40B4-BE49-F238E27FC236}">
                <a16:creationId xmlns:a16="http://schemas.microsoft.com/office/drawing/2014/main" xmlns="" id="{AD7BB050-482D-274C-8F81-DD642C886BC3}"/>
              </a:ext>
            </a:extLst>
          </p:cNvPr>
          <p:cNvPicPr>
            <a:picLocks noChangeAspect="1"/>
          </p:cNvPicPr>
          <p:nvPr/>
        </p:nvPicPr>
        <p:blipFill>
          <a:blip r:embed="rId4"/>
          <a:stretch>
            <a:fillRect/>
          </a:stretch>
        </p:blipFill>
        <p:spPr>
          <a:xfrm>
            <a:off x="1170278" y="1347805"/>
            <a:ext cx="9457224" cy="4962261"/>
          </a:xfrm>
          <a:prstGeom prst="rect">
            <a:avLst/>
          </a:prstGeom>
        </p:spPr>
      </p:pic>
      <p:sp>
        <p:nvSpPr>
          <p:cNvPr id="7" name="TextBox 6">
            <a:extLst>
              <a:ext uri="{FF2B5EF4-FFF2-40B4-BE49-F238E27FC236}">
                <a16:creationId xmlns:a16="http://schemas.microsoft.com/office/drawing/2014/main" xmlns="" id="{69CECF65-B176-3946-A89A-52EBB68F00B7}"/>
              </a:ext>
            </a:extLst>
          </p:cNvPr>
          <p:cNvSpPr txBox="1"/>
          <p:nvPr/>
        </p:nvSpPr>
        <p:spPr>
          <a:xfrm>
            <a:off x="10624457" y="5569"/>
            <a:ext cx="1567543" cy="369332"/>
          </a:xfrm>
          <a:prstGeom prst="rect">
            <a:avLst/>
          </a:prstGeom>
          <a:solidFill>
            <a:srgbClr val="00B050"/>
          </a:solidFill>
        </p:spPr>
        <p:txBody>
          <a:bodyPr wrap="square" rtlCol="0">
            <a:spAutoFit/>
          </a:bodyPr>
          <a:lstStyle/>
          <a:p>
            <a:r>
              <a:rPr lang="en-US" dirty="0"/>
              <a:t>Context</a:t>
            </a:r>
          </a:p>
        </p:txBody>
      </p:sp>
    </p:spTree>
    <p:extLst>
      <p:ext uri="{BB962C8B-B14F-4D97-AF65-F5344CB8AC3E}">
        <p14:creationId xmlns:p14="http://schemas.microsoft.com/office/powerpoint/2010/main" val="26025735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a:t>
            </a:r>
            <a:r>
              <a:rPr lang="en-US" sz="1200" dirty="0" smtClean="0">
                <a:solidFill>
                  <a:schemeClr val="tx1">
                    <a:lumMod val="65000"/>
                  </a:schemeClr>
                </a:solidFill>
                <a:latin typeface="Comic Sans MS" panose="030F0702030302020204" pitchFamily="66" charset="0"/>
              </a:rPr>
              <a:t>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790303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A24F0-E0E5-324F-8D7F-AA4CC404B626}"/>
              </a:ext>
            </a:extLst>
          </p:cNvPr>
          <p:cNvSpPr>
            <a:spLocks noGrp="1"/>
          </p:cNvSpPr>
          <p:nvPr>
            <p:ph type="title"/>
          </p:nvPr>
        </p:nvSpPr>
        <p:spPr>
          <a:xfrm>
            <a:off x="466497" y="-139208"/>
            <a:ext cx="8534400" cy="1507067"/>
          </a:xfrm>
        </p:spPr>
        <p:txBody>
          <a:bodyPr/>
          <a:lstStyle/>
          <a:p>
            <a:pPr algn="l"/>
            <a:r>
              <a:rPr lang="en-US" dirty="0">
                <a:latin typeface="Comic Sans MS" panose="030F0702030302020204" pitchFamily="66" charset="0"/>
              </a:rPr>
              <a:t>IoT Architectures</a:t>
            </a:r>
            <a:endParaRPr lang="en-US" dirty="0"/>
          </a:p>
        </p:txBody>
      </p:sp>
      <p:pic>
        <p:nvPicPr>
          <p:cNvPr id="5" name="Picture 4">
            <a:extLst>
              <a:ext uri="{FF2B5EF4-FFF2-40B4-BE49-F238E27FC236}">
                <a16:creationId xmlns:a16="http://schemas.microsoft.com/office/drawing/2014/main" xmlns="" id="{5E064283-BC4A-0943-9989-B3CBB1DED1CA}"/>
              </a:ext>
            </a:extLst>
          </p:cNvPr>
          <p:cNvPicPr>
            <a:picLocks noChangeAspect="1"/>
          </p:cNvPicPr>
          <p:nvPr/>
        </p:nvPicPr>
        <p:blipFill>
          <a:blip r:embed="rId2"/>
          <a:stretch>
            <a:fillRect/>
          </a:stretch>
        </p:blipFill>
        <p:spPr>
          <a:xfrm>
            <a:off x="633916" y="1585574"/>
            <a:ext cx="8366981" cy="4429578"/>
          </a:xfrm>
          <a:prstGeom prst="rect">
            <a:avLst/>
          </a:prstGeom>
        </p:spPr>
      </p:pic>
      <p:sp>
        <p:nvSpPr>
          <p:cNvPr id="7" name="TextBox 6">
            <a:extLst>
              <a:ext uri="{FF2B5EF4-FFF2-40B4-BE49-F238E27FC236}">
                <a16:creationId xmlns:a16="http://schemas.microsoft.com/office/drawing/2014/main" xmlns="" id="{30524988-C2CD-584A-A023-4ADEE6B36843}"/>
              </a:ext>
            </a:extLst>
          </p:cNvPr>
          <p:cNvSpPr txBox="1"/>
          <p:nvPr/>
        </p:nvSpPr>
        <p:spPr>
          <a:xfrm>
            <a:off x="466497" y="998527"/>
            <a:ext cx="10628231" cy="369332"/>
          </a:xfrm>
          <a:prstGeom prst="rect">
            <a:avLst/>
          </a:prstGeom>
          <a:noFill/>
        </p:spPr>
        <p:txBody>
          <a:bodyPr wrap="none" rtlCol="0">
            <a:spAutoFit/>
          </a:bodyPr>
          <a:lstStyle/>
          <a:p>
            <a:r>
              <a:rPr lang="en-US" dirty="0">
                <a:latin typeface="Comic Sans MS" panose="030F0902030302020204" pitchFamily="66" charset="0"/>
              </a:rPr>
              <a:t>a: 3 layer architecture, b: 3 layer architecture, c: 4 layer architecture1 d: 4 layer architecture2 </a:t>
            </a:r>
          </a:p>
        </p:txBody>
      </p:sp>
      <p:sp>
        <p:nvSpPr>
          <p:cNvPr id="8" name="TextBox 7">
            <a:extLst>
              <a:ext uri="{FF2B5EF4-FFF2-40B4-BE49-F238E27FC236}">
                <a16:creationId xmlns:a16="http://schemas.microsoft.com/office/drawing/2014/main" xmlns="" id="{CC49DA93-27B8-474B-823F-7388441812F4}"/>
              </a:ext>
            </a:extLst>
          </p:cNvPr>
          <p:cNvSpPr txBox="1"/>
          <p:nvPr/>
        </p:nvSpPr>
        <p:spPr>
          <a:xfrm>
            <a:off x="10624457" y="5569"/>
            <a:ext cx="1567543" cy="369332"/>
          </a:xfrm>
          <a:prstGeom prst="rect">
            <a:avLst/>
          </a:prstGeom>
          <a:solidFill>
            <a:srgbClr val="00B050"/>
          </a:solidFill>
        </p:spPr>
        <p:txBody>
          <a:bodyPr wrap="square" rtlCol="0">
            <a:spAutoFit/>
          </a:bodyPr>
          <a:lstStyle/>
          <a:p>
            <a:r>
              <a:rPr lang="en-US" dirty="0"/>
              <a:t>New slide</a:t>
            </a:r>
          </a:p>
        </p:txBody>
      </p:sp>
    </p:spTree>
    <p:extLst>
      <p:ext uri="{BB962C8B-B14F-4D97-AF65-F5344CB8AC3E}">
        <p14:creationId xmlns:p14="http://schemas.microsoft.com/office/powerpoint/2010/main" val="36411496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Autofit/>
          </a:bodyPr>
          <a:lstStyle/>
          <a:p>
            <a:pPr algn="l"/>
            <a:r>
              <a:rPr lang="en-US" sz="3200" dirty="0">
                <a:latin typeface="Comic Sans MS" panose="030F0702030302020204" pitchFamily="66" charset="0"/>
              </a:rPr>
              <a:t>IoT 7 layer architecture by cisco</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err="1">
                <a:solidFill>
                  <a:srgbClr val="FF0000"/>
                </a:solidFill>
                <a:latin typeface="Comic Sans MS" panose="030F0702030302020204" pitchFamily="66" charset="0"/>
              </a:rPr>
              <a:t>IoT</a:t>
            </a:r>
            <a:r>
              <a:rPr lang="en-US" sz="1600" dirty="0">
                <a:solidFill>
                  <a:srgbClr val="FF0000"/>
                </a:solidFill>
                <a:latin typeface="Comic Sans MS" panose="030F0702030302020204" pitchFamily="66" charset="0"/>
              </a:rPr>
              <a:t> Fundamentals: Networking Technologies, Protocols, and Use Cases for the Internet of Thing</a:t>
            </a:r>
            <a:r>
              <a:rPr lang="en-US" sz="1600" dirty="0">
                <a:latin typeface="Comic Sans MS" panose="030F0702030302020204" pitchFamily="66" charset="0"/>
              </a:rPr>
              <a:t>, Cisco press, 2017</a:t>
            </a:r>
          </a:p>
        </p:txBody>
      </p:sp>
      <p:pic>
        <p:nvPicPr>
          <p:cNvPr id="3" name="Picture 2"/>
          <p:cNvPicPr>
            <a:picLocks noChangeAspect="1"/>
          </p:cNvPicPr>
          <p:nvPr/>
        </p:nvPicPr>
        <p:blipFill>
          <a:blip r:embed="rId3"/>
          <a:stretch>
            <a:fillRect/>
          </a:stretch>
        </p:blipFill>
        <p:spPr>
          <a:xfrm>
            <a:off x="1460163" y="1370891"/>
            <a:ext cx="8221034" cy="4727039"/>
          </a:xfrm>
          <a:prstGeom prst="rect">
            <a:avLst/>
          </a:prstGeom>
        </p:spPr>
      </p:pic>
      <p:sp>
        <p:nvSpPr>
          <p:cNvPr id="5" name="TextBox 4">
            <a:extLst>
              <a:ext uri="{FF2B5EF4-FFF2-40B4-BE49-F238E27FC236}">
                <a16:creationId xmlns:a16="http://schemas.microsoft.com/office/drawing/2014/main" xmlns="" id="{A0CFEF80-577F-1040-911A-415D6446DAC5}"/>
              </a:ext>
            </a:extLst>
          </p:cNvPr>
          <p:cNvSpPr txBox="1"/>
          <p:nvPr/>
        </p:nvSpPr>
        <p:spPr>
          <a:xfrm>
            <a:off x="10624457" y="5569"/>
            <a:ext cx="1567543" cy="369332"/>
          </a:xfrm>
          <a:prstGeom prst="rect">
            <a:avLst/>
          </a:prstGeom>
          <a:solidFill>
            <a:srgbClr val="00B050"/>
          </a:solidFill>
        </p:spPr>
        <p:txBody>
          <a:bodyPr wrap="square" rtlCol="0">
            <a:spAutoFit/>
          </a:bodyPr>
          <a:lstStyle/>
          <a:p>
            <a:r>
              <a:rPr lang="en-US" dirty="0"/>
              <a:t>Context</a:t>
            </a:r>
          </a:p>
        </p:txBody>
      </p:sp>
    </p:spTree>
    <p:extLst>
      <p:ext uri="{BB962C8B-B14F-4D97-AF65-F5344CB8AC3E}">
        <p14:creationId xmlns:p14="http://schemas.microsoft.com/office/powerpoint/2010/main" val="1110042330"/>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tx1">
                    <a:lumMod val="65000"/>
                  </a:schemeClr>
                </a:solidFill>
                <a:latin typeface="Comic Sans MS" panose="030F0702030302020204" pitchFamily="66" charset="0"/>
              </a:rPr>
              <a:t>Ecosystem</a:t>
            </a:r>
          </a:p>
          <a:p>
            <a:pPr marL="623888" indent="188913">
              <a:lnSpc>
                <a:spcPct val="170000"/>
              </a:lnSpc>
            </a:pPr>
            <a:r>
              <a:rPr lang="en-US" sz="1200" dirty="0">
                <a:solidFill>
                  <a:schemeClr val="tx1">
                    <a:lumMod val="65000"/>
                  </a:schemeClr>
                </a:solidFill>
                <a:latin typeface="Comic Sans MS" panose="030F0702030302020204" pitchFamily="66" charset="0"/>
              </a:rPr>
              <a:t>Things</a:t>
            </a:r>
          </a:p>
          <a:p>
            <a:pPr marL="623888" indent="188913">
              <a:lnSpc>
                <a:spcPct val="170000"/>
              </a:lnSpc>
            </a:pPr>
            <a:r>
              <a:rPr lang="en-US" sz="1200" dirty="0">
                <a:solidFill>
                  <a:schemeClr val="tx1">
                    <a:lumMod val="65000"/>
                  </a:schemeClr>
                </a:solidFill>
                <a:latin typeface="Comic Sans MS" panose="030F0702030302020204" pitchFamily="66" charset="0"/>
              </a:rPr>
              <a:t>Networks</a:t>
            </a:r>
          </a:p>
          <a:p>
            <a:pPr marL="623888" indent="188913">
              <a:lnSpc>
                <a:spcPct val="170000"/>
              </a:lnSpc>
            </a:pPr>
            <a:r>
              <a:rPr lang="en-US" sz="1200" dirty="0" smtClean="0">
                <a:solidFill>
                  <a:schemeClr val="tx1">
                    <a:lumMod val="65000"/>
                  </a:schemeClr>
                </a:solidFill>
                <a:latin typeface="Comic Sans MS" panose="030F0702030302020204" pitchFamily="66" charset="0"/>
              </a:rPr>
              <a:t>Platform</a:t>
            </a:r>
            <a:endParaRPr lang="en-US" sz="1200" dirty="0">
              <a:solidFill>
                <a:schemeClr val="tx1">
                  <a:lumMod val="65000"/>
                </a:schemeClr>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a:t>
            </a:r>
            <a:r>
              <a:rPr lang="en-US" sz="1200" dirty="0" smtClean="0">
                <a:solidFill>
                  <a:schemeClr val="tx1">
                    <a:lumMod val="65000"/>
                  </a:schemeClr>
                </a:solidFill>
                <a:latin typeface="Comic Sans MS" panose="030F0702030302020204" pitchFamily="66" charset="0"/>
              </a:rPr>
              <a:t>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8884920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a:t>
            </a:r>
            <a:r>
              <a:rPr lang="en-US" sz="1200" dirty="0" smtClean="0">
                <a:solidFill>
                  <a:schemeClr val="tx1">
                    <a:lumMod val="65000"/>
                  </a:schemeClr>
                </a:solidFill>
                <a:latin typeface="Comic Sans MS" panose="030F0702030302020204" pitchFamily="66" charset="0"/>
              </a:rPr>
              <a:t>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0730227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IoT Challenges</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lnSpcReduction="10000"/>
          </a:bodyPr>
          <a:lstStyle/>
          <a:p>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Scalability</a:t>
            </a:r>
          </a:p>
          <a:p>
            <a:pPr lvl="1"/>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Security</a:t>
            </a:r>
          </a:p>
          <a:p>
            <a:pPr marL="457200" lvl="1" indent="0">
              <a:buNone/>
            </a:pPr>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Privacy</a:t>
            </a:r>
          </a:p>
          <a:p>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Big Data and Data Analytics</a:t>
            </a:r>
          </a:p>
          <a:p>
            <a:pPr lvl="1"/>
            <a:endParaRPr lang="en-US" sz="18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Interoperability</a:t>
            </a:r>
          </a:p>
          <a:p>
            <a:pPr marL="457200" lvl="1" indent="0">
              <a:buNone/>
            </a:pPr>
            <a:endParaRPr lang="en-US" sz="2400" dirty="0">
              <a:solidFill>
                <a:schemeClr val="bg1"/>
              </a:solidFill>
              <a:latin typeface="Comic Sans MS" panose="030F0702030302020204" pitchFamily="66" charset="0"/>
            </a:endParaRPr>
          </a:p>
          <a:p>
            <a:endParaRPr lang="en-US" sz="2400" dirty="0">
              <a:solidFill>
                <a:schemeClr val="bg1"/>
              </a:solidFill>
              <a:latin typeface="Comic Sans MS" panose="030F0702030302020204" pitchFamily="66" charset="0"/>
            </a:endParaRPr>
          </a:p>
          <a:p>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41642281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714022"/>
            <a:ext cx="10791153" cy="4886607"/>
          </a:xfrm>
        </p:spPr>
        <p:txBody>
          <a:bodyPr>
            <a:normAutofit fontScale="92500" lnSpcReduction="20000"/>
          </a:bodyPr>
          <a:lstStyle/>
          <a:p>
            <a:pPr algn="just">
              <a:lnSpc>
                <a:spcPct val="160000"/>
              </a:lnSpc>
            </a:pPr>
            <a:r>
              <a:rPr lang="en-US" sz="2400" dirty="0">
                <a:solidFill>
                  <a:schemeClr val="bg1"/>
                </a:solidFill>
                <a:latin typeface="Comic Sans MS" panose="030F0702030302020204" pitchFamily="66" charset="0"/>
              </a:rPr>
              <a:t>Scalability</a:t>
            </a:r>
          </a:p>
          <a:p>
            <a:pPr lvl="1" algn="just">
              <a:lnSpc>
                <a:spcPct val="160000"/>
              </a:lnSpc>
            </a:pPr>
            <a:r>
              <a:rPr lang="en-US" sz="2400" dirty="0">
                <a:solidFill>
                  <a:schemeClr val="bg1"/>
                </a:solidFill>
                <a:latin typeface="Comic Sans MS" panose="030F0702030302020204" pitchFamily="66" charset="0"/>
              </a:rPr>
              <a:t>The IPv4 address space has reached exhaustion and is unable to meet </a:t>
            </a:r>
            <a:r>
              <a:rPr lang="en-US" sz="2400" dirty="0" err="1">
                <a:solidFill>
                  <a:schemeClr val="bg1"/>
                </a:solidFill>
                <a:latin typeface="Comic Sans MS" panose="030F0702030302020204" pitchFamily="66" charset="0"/>
              </a:rPr>
              <a:t>IoT’s</a:t>
            </a:r>
            <a:r>
              <a:rPr lang="en-US" sz="2400" dirty="0">
                <a:solidFill>
                  <a:schemeClr val="bg1"/>
                </a:solidFill>
                <a:latin typeface="Comic Sans MS" panose="030F0702030302020204" pitchFamily="66" charset="0"/>
              </a:rPr>
              <a:t> scalability requirements. </a:t>
            </a:r>
          </a:p>
          <a:p>
            <a:pPr lvl="1" algn="just">
              <a:lnSpc>
                <a:spcPct val="160000"/>
              </a:lnSpc>
            </a:pPr>
            <a:r>
              <a:rPr lang="en-US" sz="2400" dirty="0">
                <a:solidFill>
                  <a:schemeClr val="bg1"/>
                </a:solidFill>
                <a:latin typeface="Comic Sans MS" panose="030F0702030302020204" pitchFamily="66" charset="0"/>
              </a:rPr>
              <a:t> For IoT scale can be met only by IPv6.</a:t>
            </a:r>
          </a:p>
          <a:p>
            <a:pPr algn="just">
              <a:lnSpc>
                <a:spcPct val="160000"/>
              </a:lnSpc>
            </a:pPr>
            <a:r>
              <a:rPr lang="en-US" sz="2400" dirty="0">
                <a:solidFill>
                  <a:schemeClr val="bg1"/>
                </a:solidFill>
                <a:latin typeface="Comic Sans MS" panose="030F0702030302020204" pitchFamily="66" charset="0"/>
              </a:rPr>
              <a:t>Security</a:t>
            </a:r>
          </a:p>
          <a:p>
            <a:pPr algn="just">
              <a:lnSpc>
                <a:spcPct val="160000"/>
              </a:lnSpc>
            </a:pPr>
            <a:r>
              <a:rPr lang="en-US" sz="2400" dirty="0">
                <a:solidFill>
                  <a:schemeClr val="bg1"/>
                </a:solidFill>
                <a:latin typeface="Comic Sans MS" panose="030F0702030302020204" pitchFamily="66" charset="0"/>
              </a:rPr>
              <a:t>Privacy</a:t>
            </a:r>
          </a:p>
          <a:p>
            <a:pPr algn="just">
              <a:lnSpc>
                <a:spcPct val="160000"/>
              </a:lnSpc>
            </a:pPr>
            <a:r>
              <a:rPr lang="en-US" sz="2400" dirty="0">
                <a:solidFill>
                  <a:schemeClr val="bg1"/>
                </a:solidFill>
                <a:latin typeface="Comic Sans MS" panose="030F0702030302020204" pitchFamily="66" charset="0"/>
              </a:rPr>
              <a:t>Big Data and Data Analytics</a:t>
            </a:r>
            <a:endParaRPr lang="en-US" sz="1800" dirty="0">
              <a:solidFill>
                <a:schemeClr val="bg1"/>
              </a:solidFill>
              <a:latin typeface="Comic Sans MS" panose="030F0702030302020204" pitchFamily="66" charset="0"/>
            </a:endParaRPr>
          </a:p>
          <a:p>
            <a:pPr algn="just">
              <a:lnSpc>
                <a:spcPct val="160000"/>
              </a:lnSpc>
            </a:pPr>
            <a:r>
              <a:rPr lang="en-US" sz="2400" dirty="0">
                <a:solidFill>
                  <a:schemeClr val="bg1"/>
                </a:solidFill>
                <a:latin typeface="Comic Sans MS" panose="030F0702030302020204" pitchFamily="66" charset="0"/>
              </a:rPr>
              <a:t>Interoperability</a:t>
            </a:r>
          </a:p>
          <a:p>
            <a:pPr algn="just">
              <a:lnSpc>
                <a:spcPct val="160000"/>
              </a:lnSpc>
            </a:pPr>
            <a:endParaRPr lang="en-US" sz="2400" dirty="0">
              <a:solidFill>
                <a:schemeClr val="bg1"/>
              </a:solidFill>
              <a:latin typeface="Comic Sans MS" panose="030F0702030302020204" pitchFamily="66" charset="0"/>
            </a:endParaRPr>
          </a:p>
          <a:p>
            <a:pPr algn="just">
              <a:lnSpc>
                <a:spcPct val="16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a:p>
            <a:pPr marL="285750" indent="-285750">
              <a:buFont typeface="Arial" panose="020B0604020202020204" pitchFamily="34" charset="0"/>
              <a:buChar char="•"/>
            </a:pPr>
            <a:r>
              <a:rPr lang="en-US" sz="1600" dirty="0">
                <a:hlinkClick r:id="rId3"/>
              </a:rPr>
              <a:t>https://rezwanlink.wordpress.com/tag/ipv4-vs-ipv6/</a:t>
            </a:r>
            <a:endParaRPr lang="en-US" sz="1600" dirty="0">
              <a:latin typeface="Comic Sans MS" panose="030F0702030302020204" pitchFamily="66" charset="0"/>
            </a:endParaRPr>
          </a:p>
        </p:txBody>
      </p:sp>
      <p:pic>
        <p:nvPicPr>
          <p:cNvPr id="4" name="Picture 3">
            <a:extLst>
              <a:ext uri="{FF2B5EF4-FFF2-40B4-BE49-F238E27FC236}">
                <a16:creationId xmlns:a16="http://schemas.microsoft.com/office/drawing/2014/main" xmlns="" id="{50C2B2D6-8446-3A4E-B8B4-752ECE023EFF}"/>
              </a:ext>
            </a:extLst>
          </p:cNvPr>
          <p:cNvPicPr>
            <a:picLocks noChangeAspect="1"/>
          </p:cNvPicPr>
          <p:nvPr/>
        </p:nvPicPr>
        <p:blipFill>
          <a:blip r:embed="rId4"/>
          <a:stretch>
            <a:fillRect/>
          </a:stretch>
        </p:blipFill>
        <p:spPr>
          <a:xfrm>
            <a:off x="6611632" y="3390745"/>
            <a:ext cx="5281203" cy="2823043"/>
          </a:xfrm>
          <a:prstGeom prst="rect">
            <a:avLst/>
          </a:prstGeom>
        </p:spPr>
      </p:pic>
    </p:spTree>
    <p:extLst>
      <p:ext uri="{BB962C8B-B14F-4D97-AF65-F5344CB8AC3E}">
        <p14:creationId xmlns:p14="http://schemas.microsoft.com/office/powerpoint/2010/main" val="17937990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301078"/>
            <a:ext cx="11041429" cy="4886607"/>
          </a:xfrm>
        </p:spPr>
        <p:txBody>
          <a:bodyPr>
            <a:noAutofit/>
          </a:bodyPr>
          <a:lstStyle/>
          <a:p>
            <a:pPr algn="just">
              <a:lnSpc>
                <a:spcPct val="170000"/>
              </a:lnSpc>
            </a:pPr>
            <a:r>
              <a:rPr lang="en-US" sz="1700" dirty="0">
                <a:solidFill>
                  <a:schemeClr val="bg1"/>
                </a:solidFill>
                <a:latin typeface="Comic Sans MS" panose="030F0702030302020204" pitchFamily="66" charset="0"/>
              </a:rPr>
              <a:t>Scalability</a:t>
            </a:r>
          </a:p>
          <a:p>
            <a:pPr algn="just">
              <a:lnSpc>
                <a:spcPct val="170000"/>
              </a:lnSpc>
            </a:pPr>
            <a:r>
              <a:rPr lang="en-US" sz="1700" dirty="0">
                <a:solidFill>
                  <a:schemeClr val="bg1"/>
                </a:solidFill>
                <a:latin typeface="Comic Sans MS" panose="030F0702030302020204" pitchFamily="66" charset="0"/>
              </a:rPr>
              <a:t>Security</a:t>
            </a:r>
          </a:p>
          <a:p>
            <a:pPr lvl="1" algn="just">
              <a:lnSpc>
                <a:spcPct val="170000"/>
              </a:lnSpc>
            </a:pPr>
            <a:r>
              <a:rPr lang="en-US" sz="1700" dirty="0">
                <a:solidFill>
                  <a:schemeClr val="bg1"/>
                </a:solidFill>
                <a:latin typeface="Comic Sans MS" panose="030F0702030302020204" pitchFamily="66" charset="0"/>
              </a:rPr>
              <a:t>With more “things” connected with other “things” and people security is an increasingly complex issue for IoT. </a:t>
            </a:r>
          </a:p>
          <a:p>
            <a:pPr lvl="1" algn="just">
              <a:lnSpc>
                <a:spcPct val="170000"/>
              </a:lnSpc>
            </a:pPr>
            <a:r>
              <a:rPr lang="en-US" sz="1700" dirty="0">
                <a:solidFill>
                  <a:schemeClr val="bg1"/>
                </a:solidFill>
                <a:latin typeface="Comic Sans MS" panose="030F0702030302020204" pitchFamily="66" charset="0"/>
              </a:rPr>
              <a:t>Threat surface is greatly expanded and if device gets hacked, its connectivity is a major concern. </a:t>
            </a:r>
          </a:p>
          <a:p>
            <a:pPr lvl="1" algn="just">
              <a:lnSpc>
                <a:spcPct val="170000"/>
              </a:lnSpc>
            </a:pPr>
            <a:r>
              <a:rPr lang="en-US" sz="1700" dirty="0">
                <a:solidFill>
                  <a:schemeClr val="bg1"/>
                </a:solidFill>
                <a:latin typeface="Comic Sans MS" panose="030F0702030302020204" pitchFamily="66" charset="0"/>
              </a:rPr>
              <a:t>A Compromised device can serve as a launching point to attack other devices and systems.</a:t>
            </a:r>
          </a:p>
          <a:p>
            <a:pPr algn="just">
              <a:lnSpc>
                <a:spcPct val="170000"/>
              </a:lnSpc>
            </a:pPr>
            <a:r>
              <a:rPr lang="en-US" sz="1700" dirty="0">
                <a:solidFill>
                  <a:schemeClr val="bg1"/>
                </a:solidFill>
                <a:latin typeface="Comic Sans MS" panose="030F0702030302020204" pitchFamily="66" charset="0"/>
              </a:rPr>
              <a:t>Privacy</a:t>
            </a:r>
          </a:p>
          <a:p>
            <a:pPr algn="just">
              <a:lnSpc>
                <a:spcPct val="170000"/>
              </a:lnSpc>
            </a:pPr>
            <a:r>
              <a:rPr lang="en-US" sz="1700" dirty="0">
                <a:solidFill>
                  <a:schemeClr val="bg1"/>
                </a:solidFill>
                <a:latin typeface="Comic Sans MS" panose="030F0702030302020204" pitchFamily="66" charset="0"/>
              </a:rPr>
              <a:t>Big Data and Data Analytics</a:t>
            </a:r>
          </a:p>
          <a:p>
            <a:pPr algn="just">
              <a:lnSpc>
                <a:spcPct val="170000"/>
              </a:lnSpc>
            </a:pPr>
            <a:r>
              <a:rPr lang="en-US" sz="1700" dirty="0">
                <a:solidFill>
                  <a:schemeClr val="bg1"/>
                </a:solidFill>
                <a:latin typeface="Comic Sans MS" panose="030F0702030302020204" pitchFamily="66" charset="0"/>
              </a:rPr>
              <a:t>Interoperability</a:t>
            </a:r>
          </a:p>
          <a:p>
            <a:pPr algn="just">
              <a:lnSpc>
                <a:spcPct val="170000"/>
              </a:lnSpc>
            </a:pPr>
            <a:endParaRPr lang="en-US" sz="1700" dirty="0">
              <a:solidFill>
                <a:schemeClr val="bg1"/>
              </a:solidFill>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6839682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62500" lnSpcReduction="20000"/>
          </a:bodyPr>
          <a:lstStyle/>
          <a:p>
            <a:pPr algn="just">
              <a:lnSpc>
                <a:spcPct val="170000"/>
              </a:lnSpc>
            </a:pPr>
            <a:r>
              <a:rPr lang="en-US" sz="2400" dirty="0">
                <a:solidFill>
                  <a:schemeClr val="bg1"/>
                </a:solidFill>
                <a:latin typeface="Comic Sans MS" panose="030F0702030302020204" pitchFamily="66" charset="0"/>
              </a:rPr>
              <a:t>Scalability</a:t>
            </a:r>
          </a:p>
          <a:p>
            <a:pPr algn="just">
              <a:lnSpc>
                <a:spcPct val="170000"/>
              </a:lnSpc>
            </a:pPr>
            <a:r>
              <a:rPr lang="en-US" sz="2400" dirty="0">
                <a:solidFill>
                  <a:schemeClr val="bg1"/>
                </a:solidFill>
                <a:latin typeface="Comic Sans MS" panose="030F0702030302020204" pitchFamily="66" charset="0"/>
              </a:rPr>
              <a:t>Security</a:t>
            </a:r>
          </a:p>
          <a:p>
            <a:pPr algn="just">
              <a:lnSpc>
                <a:spcPct val="170000"/>
              </a:lnSpc>
            </a:pPr>
            <a:r>
              <a:rPr lang="en-US" sz="2400" dirty="0">
                <a:solidFill>
                  <a:schemeClr val="bg1"/>
                </a:solidFill>
                <a:latin typeface="Comic Sans MS" panose="030F0702030302020204" pitchFamily="66" charset="0"/>
              </a:rPr>
              <a:t>Privacy</a:t>
            </a:r>
          </a:p>
          <a:p>
            <a:pPr lvl="1" algn="just">
              <a:lnSpc>
                <a:spcPct val="170000"/>
              </a:lnSpc>
            </a:pPr>
            <a:r>
              <a:rPr lang="en-US" sz="2400" dirty="0">
                <a:solidFill>
                  <a:schemeClr val="bg1"/>
                </a:solidFill>
                <a:latin typeface="Comic Sans MS" panose="030F0702030302020204" pitchFamily="66" charset="0"/>
              </a:rPr>
              <a:t>A sensor become more prolific in every day lives, the data what they gather will be specific to individuals and their activities. </a:t>
            </a:r>
          </a:p>
          <a:p>
            <a:pPr lvl="1" algn="just">
              <a:lnSpc>
                <a:spcPct val="170000"/>
              </a:lnSpc>
            </a:pPr>
            <a:r>
              <a:rPr lang="en-US" sz="2400" dirty="0">
                <a:solidFill>
                  <a:schemeClr val="bg1"/>
                </a:solidFill>
                <a:latin typeface="Comic Sans MS" panose="030F0702030302020204" pitchFamily="66" charset="0"/>
              </a:rPr>
              <a:t> For Businesses, the data has monetary value. </a:t>
            </a:r>
          </a:p>
          <a:p>
            <a:pPr lvl="1" algn="just">
              <a:lnSpc>
                <a:spcPct val="170000"/>
              </a:lnSpc>
            </a:pPr>
            <a:r>
              <a:rPr lang="en-US" sz="2400" dirty="0">
                <a:solidFill>
                  <a:schemeClr val="bg1"/>
                </a:solidFill>
                <a:latin typeface="Comic Sans MS" panose="030F0702030302020204" pitchFamily="66" charset="0"/>
              </a:rPr>
              <a:t> Organization discusses about who owns the data and how individuals can control whether it is shared and with whom.</a:t>
            </a:r>
          </a:p>
          <a:p>
            <a:pPr algn="just">
              <a:lnSpc>
                <a:spcPct val="170000"/>
              </a:lnSpc>
            </a:pPr>
            <a:r>
              <a:rPr lang="en-US" sz="2400" dirty="0">
                <a:solidFill>
                  <a:schemeClr val="bg1"/>
                </a:solidFill>
                <a:latin typeface="Comic Sans MS" panose="030F0702030302020204" pitchFamily="66" charset="0"/>
              </a:rPr>
              <a:t>Big Data and Data Analytics</a:t>
            </a:r>
            <a:endParaRPr lang="en-US" sz="1800" dirty="0">
              <a:solidFill>
                <a:schemeClr val="bg1"/>
              </a:solidFill>
              <a:latin typeface="Comic Sans MS" panose="030F0702030302020204" pitchFamily="66" charset="0"/>
            </a:endParaRPr>
          </a:p>
          <a:p>
            <a:pPr algn="just">
              <a:lnSpc>
                <a:spcPct val="170000"/>
              </a:lnSpc>
            </a:pPr>
            <a:r>
              <a:rPr lang="en-US" sz="2400" dirty="0">
                <a:solidFill>
                  <a:schemeClr val="bg1"/>
                </a:solidFill>
                <a:latin typeface="Comic Sans MS" panose="030F0702030302020204" pitchFamily="66" charset="0"/>
              </a:rPr>
              <a:t>Interoperability</a:t>
            </a:r>
          </a:p>
          <a:p>
            <a:pPr lvl="1" algn="just">
              <a:lnSpc>
                <a:spcPct val="170000"/>
              </a:lnSpc>
            </a:pPr>
            <a:endParaRPr lang="en-US" sz="1800" dirty="0">
              <a:solidFill>
                <a:schemeClr val="bg1"/>
              </a:solidFill>
              <a:latin typeface="Comic Sans MS" panose="030F0702030302020204" pitchFamily="66" charset="0"/>
            </a:endParaRPr>
          </a:p>
          <a:p>
            <a:pPr algn="just">
              <a:lnSpc>
                <a:spcPct val="170000"/>
              </a:lnSpc>
            </a:pPr>
            <a:endParaRPr lang="en-US" sz="2400" dirty="0">
              <a:solidFill>
                <a:schemeClr val="bg1"/>
              </a:solidFill>
              <a:latin typeface="Comic Sans MS" panose="030F0702030302020204" pitchFamily="66" charset="0"/>
            </a:endParaRPr>
          </a:p>
          <a:p>
            <a:pPr algn="just">
              <a:lnSpc>
                <a:spcPct val="17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a:p>
            <a:pPr marL="285750" indent="-285750">
              <a:buFont typeface="Arial" panose="020B0604020202020204" pitchFamily="34" charset="0"/>
              <a:buChar char="•"/>
            </a:pPr>
            <a:r>
              <a:rPr lang="en-US" sz="1600" dirty="0">
                <a:hlinkClick r:id="rId3"/>
              </a:rPr>
              <a:t>https://internetofbusiness.com/consumers-demand-more-data-privacy-from-the-iot-economist-report/</a:t>
            </a:r>
            <a:endParaRPr lang="en-US" sz="1600" dirty="0">
              <a:latin typeface="Comic Sans MS" panose="030F0702030302020204" pitchFamily="66" charset="0"/>
            </a:endParaRPr>
          </a:p>
        </p:txBody>
      </p:sp>
    </p:spTree>
    <p:extLst>
      <p:ext uri="{BB962C8B-B14F-4D97-AF65-F5344CB8AC3E}">
        <p14:creationId xmlns:p14="http://schemas.microsoft.com/office/powerpoint/2010/main" val="34034176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971393"/>
            <a:ext cx="10791153" cy="4886607"/>
          </a:xfrm>
        </p:spPr>
        <p:txBody>
          <a:bodyPr>
            <a:normAutofit fontScale="85000" lnSpcReduction="10000"/>
          </a:bodyPr>
          <a:lstStyle/>
          <a:p>
            <a:pPr algn="just">
              <a:lnSpc>
                <a:spcPct val="150000"/>
              </a:lnSpc>
            </a:pPr>
            <a:r>
              <a:rPr lang="en-US" sz="2400" dirty="0">
                <a:solidFill>
                  <a:schemeClr val="bg1"/>
                </a:solidFill>
                <a:latin typeface="Comic Sans MS" panose="030F0702030302020204" pitchFamily="66" charset="0"/>
              </a:rPr>
              <a:t>Scalability</a:t>
            </a:r>
          </a:p>
          <a:p>
            <a:pPr algn="just">
              <a:lnSpc>
                <a:spcPct val="150000"/>
              </a:lnSpc>
            </a:pPr>
            <a:r>
              <a:rPr lang="en-US" sz="2400" dirty="0">
                <a:solidFill>
                  <a:schemeClr val="bg1"/>
                </a:solidFill>
                <a:latin typeface="Comic Sans MS" panose="030F0702030302020204" pitchFamily="66" charset="0"/>
              </a:rPr>
              <a:t>Security</a:t>
            </a:r>
          </a:p>
          <a:p>
            <a:pPr algn="just">
              <a:lnSpc>
                <a:spcPct val="150000"/>
              </a:lnSpc>
            </a:pPr>
            <a:r>
              <a:rPr lang="en-US" sz="2400" dirty="0">
                <a:solidFill>
                  <a:schemeClr val="bg1"/>
                </a:solidFill>
                <a:latin typeface="Comic Sans MS" panose="030F0702030302020204" pitchFamily="66" charset="0"/>
              </a:rPr>
              <a:t>Privacy</a:t>
            </a:r>
          </a:p>
          <a:p>
            <a:pPr algn="just">
              <a:lnSpc>
                <a:spcPct val="150000"/>
              </a:lnSpc>
            </a:pPr>
            <a:r>
              <a:rPr lang="en-US" sz="2400" dirty="0">
                <a:solidFill>
                  <a:schemeClr val="bg1"/>
                </a:solidFill>
                <a:latin typeface="Comic Sans MS" panose="030F0702030302020204" pitchFamily="66" charset="0"/>
              </a:rPr>
              <a:t>Big Data and Data Analytics</a:t>
            </a:r>
          </a:p>
          <a:p>
            <a:pPr lvl="1" algn="just">
              <a:lnSpc>
                <a:spcPct val="150000"/>
              </a:lnSpc>
            </a:pPr>
            <a:r>
              <a:rPr lang="en-US" sz="1800" dirty="0">
                <a:solidFill>
                  <a:schemeClr val="bg1"/>
                </a:solidFill>
                <a:latin typeface="Comic Sans MS" panose="030F0702030302020204" pitchFamily="66" charset="0"/>
              </a:rPr>
              <a:t> IoT and large number of sensors are going to trigger deluge of data that must be handled. </a:t>
            </a:r>
          </a:p>
          <a:p>
            <a:pPr lvl="1" algn="just">
              <a:lnSpc>
                <a:spcPct val="150000"/>
              </a:lnSpc>
            </a:pPr>
            <a:r>
              <a:rPr lang="en-US" sz="1800" dirty="0">
                <a:solidFill>
                  <a:schemeClr val="bg1"/>
                </a:solidFill>
                <a:latin typeface="Comic Sans MS" panose="030F0702030302020204" pitchFamily="66" charset="0"/>
              </a:rPr>
              <a:t> This data will provide critical information and insights if it can be processed in an efficient manner. </a:t>
            </a:r>
          </a:p>
          <a:p>
            <a:pPr lvl="1" algn="just">
              <a:lnSpc>
                <a:spcPct val="150000"/>
              </a:lnSpc>
            </a:pPr>
            <a:r>
              <a:rPr lang="en-US" sz="1800" dirty="0">
                <a:solidFill>
                  <a:schemeClr val="bg1"/>
                </a:solidFill>
                <a:latin typeface="Comic Sans MS" panose="030F0702030302020204" pitchFamily="66" charset="0"/>
              </a:rPr>
              <a:t>Challenge is evaluating massive amounts of data arriving from different sources in various forms and doing so in a timely manner.</a:t>
            </a:r>
          </a:p>
          <a:p>
            <a:pPr algn="just">
              <a:lnSpc>
                <a:spcPct val="150000"/>
              </a:lnSpc>
            </a:pPr>
            <a:r>
              <a:rPr lang="en-US" sz="2400" dirty="0">
                <a:solidFill>
                  <a:schemeClr val="bg1"/>
                </a:solidFill>
                <a:latin typeface="Comic Sans MS" panose="030F0702030302020204" pitchFamily="66" charset="0"/>
              </a:rPr>
              <a:t>Interoperability</a:t>
            </a:r>
          </a:p>
          <a:p>
            <a:pPr lvl="1" algn="just">
              <a:lnSpc>
                <a:spcPct val="150000"/>
              </a:lnSpc>
            </a:pPr>
            <a:endParaRPr lang="en-US" sz="1800" dirty="0">
              <a:solidFill>
                <a:schemeClr val="bg1"/>
              </a:solidFill>
              <a:latin typeface="Comic Sans MS" panose="030F0702030302020204" pitchFamily="66" charset="0"/>
            </a:endParaRPr>
          </a:p>
          <a:p>
            <a:pPr algn="just">
              <a:lnSpc>
                <a:spcPct val="150000"/>
              </a:lnSpc>
            </a:pPr>
            <a:endParaRPr lang="en-US" sz="2400" dirty="0">
              <a:solidFill>
                <a:schemeClr val="bg1"/>
              </a:solidFill>
              <a:latin typeface="Comic Sans MS" panose="030F0702030302020204" pitchFamily="66" charset="0"/>
            </a:endParaRPr>
          </a:p>
          <a:p>
            <a:pPr algn="just">
              <a:lnSpc>
                <a:spcPct val="15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a:p>
            <a:pPr marL="285750" indent="-285750">
              <a:buFont typeface="Arial" panose="020B0604020202020204" pitchFamily="34" charset="0"/>
              <a:buChar char="•"/>
            </a:pPr>
            <a:r>
              <a:rPr lang="en-US" sz="1600" dirty="0">
                <a:hlinkClick r:id="rId3"/>
              </a:rPr>
              <a:t>https://www.karmelsoft.com/big-data-and-the-internet-of-things/</a:t>
            </a:r>
            <a:endParaRPr lang="en-US" sz="1600" dirty="0">
              <a:latin typeface="Comic Sans MS" panose="030F0702030302020204" pitchFamily="66" charset="0"/>
            </a:endParaRPr>
          </a:p>
        </p:txBody>
      </p:sp>
    </p:spTree>
    <p:extLst>
      <p:ext uri="{BB962C8B-B14F-4D97-AF65-F5344CB8AC3E}">
        <p14:creationId xmlns:p14="http://schemas.microsoft.com/office/powerpoint/2010/main" val="42885679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IoT Challenges (cont’d)</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85000" lnSpcReduction="10000"/>
          </a:bodyPr>
          <a:lstStyle/>
          <a:p>
            <a:pPr algn="just">
              <a:lnSpc>
                <a:spcPct val="150000"/>
              </a:lnSpc>
            </a:pPr>
            <a:r>
              <a:rPr lang="en-US" sz="2400" dirty="0">
                <a:solidFill>
                  <a:schemeClr val="bg1"/>
                </a:solidFill>
                <a:latin typeface="Comic Sans MS" panose="030F0702030302020204" pitchFamily="66" charset="0"/>
              </a:rPr>
              <a:t>Scalability</a:t>
            </a:r>
          </a:p>
          <a:p>
            <a:pPr algn="just">
              <a:lnSpc>
                <a:spcPct val="150000"/>
              </a:lnSpc>
            </a:pPr>
            <a:r>
              <a:rPr lang="en-US" sz="2400" dirty="0">
                <a:solidFill>
                  <a:schemeClr val="bg1"/>
                </a:solidFill>
                <a:latin typeface="Comic Sans MS" panose="030F0702030302020204" pitchFamily="66" charset="0"/>
              </a:rPr>
              <a:t>Security</a:t>
            </a:r>
          </a:p>
          <a:p>
            <a:pPr algn="just">
              <a:lnSpc>
                <a:spcPct val="150000"/>
              </a:lnSpc>
            </a:pPr>
            <a:r>
              <a:rPr lang="en-US" sz="2400" dirty="0">
                <a:solidFill>
                  <a:schemeClr val="bg1"/>
                </a:solidFill>
                <a:latin typeface="Comic Sans MS" panose="030F0702030302020204" pitchFamily="66" charset="0"/>
              </a:rPr>
              <a:t>Privacy</a:t>
            </a:r>
          </a:p>
          <a:p>
            <a:pPr algn="just">
              <a:lnSpc>
                <a:spcPct val="150000"/>
              </a:lnSpc>
            </a:pPr>
            <a:r>
              <a:rPr lang="en-US" sz="2400" dirty="0">
                <a:solidFill>
                  <a:schemeClr val="bg1"/>
                </a:solidFill>
                <a:latin typeface="Comic Sans MS" panose="030F0702030302020204" pitchFamily="66" charset="0"/>
              </a:rPr>
              <a:t>Big Data and Data Analytics</a:t>
            </a:r>
            <a:endParaRPr lang="en-US" sz="18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Interoperability</a:t>
            </a:r>
          </a:p>
          <a:p>
            <a:pPr lvl="1" algn="just">
              <a:lnSpc>
                <a:spcPct val="150000"/>
              </a:lnSpc>
            </a:pPr>
            <a:r>
              <a:rPr lang="en-US" sz="1800" dirty="0">
                <a:solidFill>
                  <a:schemeClr val="bg1"/>
                </a:solidFill>
                <a:latin typeface="Comic Sans MS" panose="030F0702030302020204" pitchFamily="66" charset="0"/>
              </a:rPr>
              <a:t>As with nascent technology, various protocols and architectures are jockeying for market share and standardizations within IoT. </a:t>
            </a:r>
          </a:p>
          <a:p>
            <a:pPr lvl="1" algn="just">
              <a:lnSpc>
                <a:spcPct val="150000"/>
              </a:lnSpc>
            </a:pPr>
            <a:r>
              <a:rPr lang="en-US" sz="1800" dirty="0">
                <a:solidFill>
                  <a:schemeClr val="bg1"/>
                </a:solidFill>
                <a:latin typeface="Comic Sans MS" panose="030F0702030302020204" pitchFamily="66" charset="0"/>
              </a:rPr>
              <a:t>Some of these protocols and architectures are based on proprietary elements and others are open. </a:t>
            </a:r>
          </a:p>
          <a:p>
            <a:pPr lvl="1" algn="just">
              <a:lnSpc>
                <a:spcPct val="150000"/>
              </a:lnSpc>
            </a:pPr>
            <a:r>
              <a:rPr lang="en-US" sz="1800" dirty="0">
                <a:solidFill>
                  <a:schemeClr val="bg1"/>
                </a:solidFill>
                <a:latin typeface="Comic Sans MS" panose="030F0702030302020204" pitchFamily="66" charset="0"/>
              </a:rPr>
              <a:t>Recently IoT Standards are helping minimize this problem, but there are often various protocols and implementations available for IoT networks.</a:t>
            </a:r>
            <a:endParaRPr lang="en-US" sz="2400" dirty="0">
              <a:solidFill>
                <a:schemeClr val="bg1"/>
              </a:solidFill>
              <a:latin typeface="Comic Sans MS" panose="030F0702030302020204" pitchFamily="66" charset="0"/>
            </a:endParaRPr>
          </a:p>
          <a:p>
            <a:pPr algn="just">
              <a:lnSpc>
                <a:spcPct val="15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0253057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bg1"/>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a:t>
            </a:r>
            <a:r>
              <a:rPr lang="en-US" sz="1200" dirty="0" smtClean="0">
                <a:solidFill>
                  <a:schemeClr val="tx1">
                    <a:lumMod val="65000"/>
                  </a:schemeClr>
                </a:solidFill>
                <a:latin typeface="Comic Sans MS" panose="030F0702030302020204" pitchFamily="66" charset="0"/>
              </a:rPr>
              <a:t>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153121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81D043-4DA9-B54E-A457-1E4CA80A98F9}"/>
              </a:ext>
            </a:extLst>
          </p:cNvPr>
          <p:cNvSpPr>
            <a:spLocks noGrp="1"/>
          </p:cNvSpPr>
          <p:nvPr>
            <p:ph type="title"/>
          </p:nvPr>
        </p:nvSpPr>
        <p:spPr>
          <a:xfrm>
            <a:off x="684212" y="0"/>
            <a:ext cx="9678988" cy="1507067"/>
          </a:xfrm>
        </p:spPr>
        <p:txBody>
          <a:bodyPr/>
          <a:lstStyle/>
          <a:p>
            <a:pPr algn="l"/>
            <a:r>
              <a:rPr lang="en-US" dirty="0">
                <a:latin typeface="Comic Sans MS" panose="030F0702030302020204" pitchFamily="66" charset="0"/>
              </a:rPr>
              <a:t>IoT Global market size 2017-2025</a:t>
            </a:r>
            <a:endParaRPr lang="en-US" dirty="0"/>
          </a:p>
        </p:txBody>
      </p:sp>
      <p:pic>
        <p:nvPicPr>
          <p:cNvPr id="4" name="Picture 3">
            <a:extLst>
              <a:ext uri="{FF2B5EF4-FFF2-40B4-BE49-F238E27FC236}">
                <a16:creationId xmlns:a16="http://schemas.microsoft.com/office/drawing/2014/main" xmlns="" id="{93CCAF01-0DB8-FF47-960C-9C37DF5F7C92}"/>
              </a:ext>
            </a:extLst>
          </p:cNvPr>
          <p:cNvPicPr>
            <a:picLocks noChangeAspect="1"/>
          </p:cNvPicPr>
          <p:nvPr/>
        </p:nvPicPr>
        <p:blipFill>
          <a:blip r:embed="rId2"/>
          <a:stretch>
            <a:fillRect/>
          </a:stretch>
        </p:blipFill>
        <p:spPr>
          <a:xfrm>
            <a:off x="789159" y="1173336"/>
            <a:ext cx="10130971" cy="5157060"/>
          </a:xfrm>
          <a:prstGeom prst="rect">
            <a:avLst/>
          </a:prstGeom>
        </p:spPr>
      </p:pic>
      <p:sp>
        <p:nvSpPr>
          <p:cNvPr id="5" name="TextBox 4">
            <a:extLst>
              <a:ext uri="{FF2B5EF4-FFF2-40B4-BE49-F238E27FC236}">
                <a16:creationId xmlns:a16="http://schemas.microsoft.com/office/drawing/2014/main" xmlns="" id="{017A89B1-6D8D-C340-B6B3-B7A986BBFA5A}"/>
              </a:ext>
            </a:extLst>
          </p:cNvPr>
          <p:cNvSpPr txBox="1"/>
          <p:nvPr/>
        </p:nvSpPr>
        <p:spPr>
          <a:xfrm>
            <a:off x="115910" y="6330396"/>
            <a:ext cx="11477470" cy="338554"/>
          </a:xfrm>
          <a:prstGeom prst="rect">
            <a:avLst/>
          </a:prstGeom>
          <a:noFill/>
        </p:spPr>
        <p:txBody>
          <a:bodyPr wrap="square" rtlCol="0">
            <a:spAutoFit/>
          </a:bodyPr>
          <a:lstStyle/>
          <a:p>
            <a:r>
              <a:rPr lang="en-US" sz="1600" dirty="0">
                <a:hlinkClick r:id="rId3"/>
              </a:rPr>
              <a:t>https://www.statista.com/</a:t>
            </a:r>
            <a:endParaRPr lang="en-US" sz="1600" dirty="0">
              <a:latin typeface="Comic Sans MS" panose="030F0702030302020204" pitchFamily="66" charset="0"/>
            </a:endParaRPr>
          </a:p>
        </p:txBody>
      </p:sp>
      <p:sp>
        <p:nvSpPr>
          <p:cNvPr id="6" name="TextBox 5">
            <a:extLst>
              <a:ext uri="{FF2B5EF4-FFF2-40B4-BE49-F238E27FC236}">
                <a16:creationId xmlns:a16="http://schemas.microsoft.com/office/drawing/2014/main" xmlns="" id="{B7DDF338-7D9D-FF4C-A679-5C67143DB932}"/>
              </a:ext>
            </a:extLst>
          </p:cNvPr>
          <p:cNvSpPr txBox="1"/>
          <p:nvPr/>
        </p:nvSpPr>
        <p:spPr>
          <a:xfrm>
            <a:off x="10624457" y="5569"/>
            <a:ext cx="1567543" cy="369332"/>
          </a:xfrm>
          <a:prstGeom prst="rect">
            <a:avLst/>
          </a:prstGeom>
          <a:solidFill>
            <a:srgbClr val="00B050"/>
          </a:solidFill>
        </p:spPr>
        <p:txBody>
          <a:bodyPr wrap="square" rtlCol="0">
            <a:spAutoFit/>
          </a:bodyPr>
          <a:lstStyle/>
          <a:p>
            <a:r>
              <a:rPr lang="en-US" dirty="0"/>
              <a:t>New </a:t>
            </a:r>
            <a:r>
              <a:rPr lang="en-US" dirty="0" smtClean="0"/>
              <a:t>slid</a:t>
            </a:r>
            <a:endParaRPr lang="en-US" dirty="0"/>
          </a:p>
        </p:txBody>
      </p:sp>
    </p:spTree>
    <p:extLst>
      <p:ext uri="{BB962C8B-B14F-4D97-AF65-F5344CB8AC3E}">
        <p14:creationId xmlns:p14="http://schemas.microsoft.com/office/powerpoint/2010/main" val="6956500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C0D5FF-9830-2A43-8908-FBC75990B8EE}"/>
              </a:ext>
            </a:extLst>
          </p:cNvPr>
          <p:cNvSpPr>
            <a:spLocks noGrp="1"/>
          </p:cNvSpPr>
          <p:nvPr>
            <p:ph type="title"/>
          </p:nvPr>
        </p:nvSpPr>
        <p:spPr>
          <a:xfrm>
            <a:off x="495526" y="16932"/>
            <a:ext cx="9954760" cy="1507067"/>
          </a:xfrm>
        </p:spPr>
        <p:txBody>
          <a:bodyPr/>
          <a:lstStyle/>
          <a:p>
            <a:pPr algn="l"/>
            <a:r>
              <a:rPr lang="en-US" dirty="0">
                <a:latin typeface="Comic Sans MS" panose="030F0702030302020204" pitchFamily="66" charset="0"/>
              </a:rPr>
              <a:t>IoT revenue forecast by segment</a:t>
            </a:r>
            <a:endParaRPr lang="en-US" dirty="0"/>
          </a:p>
        </p:txBody>
      </p:sp>
      <p:pic>
        <p:nvPicPr>
          <p:cNvPr id="4" name="Content Placeholder 3">
            <a:extLst>
              <a:ext uri="{FF2B5EF4-FFF2-40B4-BE49-F238E27FC236}">
                <a16:creationId xmlns:a16="http://schemas.microsoft.com/office/drawing/2014/main" xmlns="" id="{C8B5D0FC-78D6-CA40-83CA-96A7810E0314}"/>
              </a:ext>
            </a:extLst>
          </p:cNvPr>
          <p:cNvPicPr>
            <a:picLocks noGrp="1" noChangeAspect="1"/>
          </p:cNvPicPr>
          <p:nvPr>
            <p:ph idx="1"/>
          </p:nvPr>
        </p:nvPicPr>
        <p:blipFill>
          <a:blip r:embed="rId2"/>
          <a:stretch>
            <a:fillRect/>
          </a:stretch>
        </p:blipFill>
        <p:spPr>
          <a:xfrm>
            <a:off x="628056" y="1277256"/>
            <a:ext cx="10218245" cy="5210629"/>
          </a:xfrm>
          <a:prstGeom prst="rect">
            <a:avLst/>
          </a:prstGeom>
        </p:spPr>
      </p:pic>
      <p:sp>
        <p:nvSpPr>
          <p:cNvPr id="6" name="TextBox 5">
            <a:extLst>
              <a:ext uri="{FF2B5EF4-FFF2-40B4-BE49-F238E27FC236}">
                <a16:creationId xmlns:a16="http://schemas.microsoft.com/office/drawing/2014/main" xmlns="" id="{C1DA2186-E3B4-1246-9679-DBDD0906B658}"/>
              </a:ext>
            </a:extLst>
          </p:cNvPr>
          <p:cNvSpPr txBox="1"/>
          <p:nvPr/>
        </p:nvSpPr>
        <p:spPr>
          <a:xfrm>
            <a:off x="10624457" y="5569"/>
            <a:ext cx="1567543" cy="369332"/>
          </a:xfrm>
          <a:prstGeom prst="rect">
            <a:avLst/>
          </a:prstGeom>
          <a:solidFill>
            <a:srgbClr val="00B050"/>
          </a:solidFill>
        </p:spPr>
        <p:txBody>
          <a:bodyPr wrap="square" rtlCol="0">
            <a:spAutoFit/>
          </a:bodyPr>
          <a:lstStyle/>
          <a:p>
            <a:r>
              <a:rPr lang="en-US" dirty="0"/>
              <a:t>New slide</a:t>
            </a:r>
          </a:p>
        </p:txBody>
      </p:sp>
    </p:spTree>
    <p:extLst>
      <p:ext uri="{BB962C8B-B14F-4D97-AF65-F5344CB8AC3E}">
        <p14:creationId xmlns:p14="http://schemas.microsoft.com/office/powerpoint/2010/main" val="2571684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is IoT?</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684212" y="1397000"/>
            <a:ext cx="10680474" cy="3615267"/>
          </a:xfrm>
        </p:spPr>
        <p:txBody>
          <a:bodyPr>
            <a:normAutofit lnSpcReduction="10000"/>
          </a:bodyPr>
          <a:lstStyle/>
          <a:p>
            <a:pPr algn="just">
              <a:lnSpc>
                <a:spcPct val="150000"/>
              </a:lnSpc>
            </a:pPr>
            <a:r>
              <a:rPr lang="fa-IR" dirty="0">
                <a:solidFill>
                  <a:schemeClr val="bg1"/>
                </a:solidFill>
                <a:cs typeface="+mj-cs"/>
              </a:rPr>
              <a:t>"</a:t>
            </a:r>
            <a:r>
              <a:rPr lang="en-US" dirty="0" err="1">
                <a:solidFill>
                  <a:schemeClr val="bg1"/>
                </a:solidFill>
                <a:cs typeface="+mj-cs"/>
              </a:rPr>
              <a:t>IoT</a:t>
            </a:r>
            <a:r>
              <a:rPr lang="fa-IR" dirty="0">
                <a:solidFill>
                  <a:schemeClr val="bg1"/>
                </a:solidFill>
                <a:cs typeface="+mj-cs"/>
              </a:rPr>
              <a:t>"</a:t>
            </a:r>
            <a:r>
              <a:rPr lang="en-US" dirty="0">
                <a:solidFill>
                  <a:schemeClr val="bg1"/>
                </a:solidFill>
                <a:cs typeface="+mj-cs"/>
              </a:rPr>
              <a:t> term was first introduced by Kevin Ashton in 1999.</a:t>
            </a:r>
          </a:p>
          <a:p>
            <a:pPr algn="just">
              <a:lnSpc>
                <a:spcPct val="150000"/>
              </a:lnSpc>
            </a:pPr>
            <a:r>
              <a:rPr lang="en-US" b="1" dirty="0">
                <a:solidFill>
                  <a:schemeClr val="bg1"/>
                </a:solidFill>
                <a:cs typeface="+mj-cs"/>
              </a:rPr>
              <a:t>Kevin Ashton:</a:t>
            </a:r>
          </a:p>
          <a:p>
            <a:pPr lvl="1" algn="just">
              <a:lnSpc>
                <a:spcPct val="150000"/>
              </a:lnSpc>
            </a:pPr>
            <a:r>
              <a:rPr lang="en-US" dirty="0">
                <a:solidFill>
                  <a:schemeClr val="bg1"/>
                </a:solidFill>
                <a:cs typeface="+mj-cs"/>
              </a:rPr>
              <a:t>If we had computers that knew everything there was to know about things—using data they gathered without any help from us—we would be able to track and count everything, and greatly reduce waste, loss and cost. We would know when things needed replacing, repairing or recalling, and whether they were fresh or past their best. We need to empower computers with their own means of gathering information, so they can see, hear and smell the world for themselves.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Internet of Things Challenges, Advances, and Applications</a:t>
            </a:r>
            <a:r>
              <a:rPr lang="en-US" sz="1600" dirty="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585713462"/>
      </p:ext>
    </p:extLst>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Business and Market Opportunities</a:t>
            </a:r>
          </a:p>
        </p:txBody>
      </p:sp>
      <p:sp>
        <p:nvSpPr>
          <p:cNvPr id="3" name="Content Placeholder 2"/>
          <p:cNvSpPr>
            <a:spLocks noGrp="1"/>
          </p:cNvSpPr>
          <p:nvPr>
            <p:ph idx="1"/>
          </p:nvPr>
        </p:nvSpPr>
        <p:spPr/>
        <p:txBody>
          <a:bodyPr>
            <a:normAutofit/>
          </a:bodyPr>
          <a:lstStyle/>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https://dreamziot.com/the-upcoming-iot-market/</a:t>
            </a:r>
            <a:endParaRPr lang="en-US" sz="1600" dirty="0">
              <a:latin typeface="Comic Sans MS" panose="030F0702030302020204" pitchFamily="66"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45" y="1958837"/>
            <a:ext cx="10058400" cy="3551147"/>
          </a:xfrm>
          <a:prstGeom prst="rect">
            <a:avLst/>
          </a:prstGeom>
        </p:spPr>
      </p:pic>
    </p:spTree>
    <p:extLst>
      <p:ext uri="{BB962C8B-B14F-4D97-AF65-F5344CB8AC3E}">
        <p14:creationId xmlns:p14="http://schemas.microsoft.com/office/powerpoint/2010/main" val="1897606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bg1"/>
                </a:solidFill>
                <a:latin typeface="Comic Sans MS" panose="030F0702030302020204" pitchFamily="66" charset="0"/>
              </a:rPr>
              <a:t>Business and Market Opportunities</a:t>
            </a:r>
          </a:p>
          <a:p>
            <a:pPr marL="449263" indent="-85725">
              <a:lnSpc>
                <a:spcPct val="170000"/>
              </a:lnSpc>
            </a:pPr>
            <a:r>
              <a:rPr lang="en-US" sz="1200" dirty="0" smtClean="0">
                <a:solidFill>
                  <a:schemeClr val="bg1"/>
                </a:solidFill>
                <a:latin typeface="Comic Sans MS" panose="030F0702030302020204" pitchFamily="66" charset="0"/>
              </a:rPr>
              <a:t>Trends</a:t>
            </a:r>
            <a:r>
              <a:rPr lang="en-US" sz="1200" dirty="0" smtClean="0">
                <a:solidFill>
                  <a:schemeClr val="bg1"/>
                </a:solidFill>
                <a:latin typeface="Comic Sans MS" panose="030F0702030302020204" pitchFamily="66" charset="0"/>
              </a:rPr>
              <a:t> </a:t>
            </a:r>
            <a:endParaRPr lang="en-US" sz="1200" dirty="0">
              <a:solidFill>
                <a:schemeClr val="bg1"/>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26524762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3" name="Content Placeholder 2"/>
          <p:cNvSpPr>
            <a:spLocks noGrp="1"/>
          </p:cNvSpPr>
          <p:nvPr>
            <p:ph idx="1"/>
          </p:nvPr>
        </p:nvSpPr>
        <p:spPr>
          <a:xfrm>
            <a:off x="700424" y="2884406"/>
            <a:ext cx="8534400" cy="3615267"/>
          </a:xfrm>
        </p:spPr>
        <p:txBody>
          <a:bodyPr>
            <a:noAutofit/>
          </a:bodyPr>
          <a:lstStyle/>
          <a:p>
            <a:pPr marL="514350" indent="-514350" algn="just">
              <a:lnSpc>
                <a:spcPct val="170000"/>
              </a:lnSpc>
              <a:buFont typeface="+mj-lt"/>
              <a:buAutoNum type="arabicPeriod"/>
            </a:pPr>
            <a:r>
              <a:rPr lang="en-US" sz="1400" b="1" dirty="0">
                <a:solidFill>
                  <a:schemeClr val="bg1"/>
                </a:solidFill>
                <a:latin typeface="Comic Sans MS" panose="030F0702030302020204" pitchFamily="66" charset="0"/>
              </a:rPr>
              <a:t>Artificial Intelligence</a:t>
            </a:r>
          </a:p>
          <a:p>
            <a:pPr marL="514350" indent="-74613" algn="just">
              <a:lnSpc>
                <a:spcPct val="170000"/>
              </a:lnSpc>
              <a:buFont typeface="+mj-lt"/>
              <a:buAutoNum type="arabicPeriod"/>
            </a:pPr>
            <a:r>
              <a:rPr lang="en-US" sz="1400" dirty="0">
                <a:solidFill>
                  <a:schemeClr val="bg1"/>
                </a:solidFill>
                <a:latin typeface="Comic Sans MS" panose="030F0702030302020204" pitchFamily="66" charset="0"/>
              </a:rPr>
              <a:t>Social, Legal, and Ethical IoT</a:t>
            </a:r>
          </a:p>
          <a:p>
            <a:pPr marL="514350" indent="-74613" algn="just">
              <a:lnSpc>
                <a:spcPct val="170000"/>
              </a:lnSpc>
              <a:buFont typeface="+mj-lt"/>
              <a:buAutoNum type="arabicPeriod"/>
            </a:pPr>
            <a:r>
              <a:rPr lang="en-US" sz="1400" dirty="0" err="1">
                <a:solidFill>
                  <a:schemeClr val="bg1"/>
                </a:solidFill>
                <a:latin typeface="Comic Sans MS" panose="030F0702030302020204" pitchFamily="66" charset="0"/>
              </a:rPr>
              <a:t>Infonomics</a:t>
            </a:r>
            <a:r>
              <a:rPr lang="en-US" sz="1400" dirty="0">
                <a:solidFill>
                  <a:schemeClr val="bg1"/>
                </a:solidFill>
                <a:latin typeface="Comic Sans MS" panose="030F0702030302020204" pitchFamily="66" charset="0"/>
              </a:rPr>
              <a:t> and Data Broking</a:t>
            </a:r>
          </a:p>
          <a:p>
            <a:pPr marL="514350" indent="-74613" algn="just">
              <a:lnSpc>
                <a:spcPct val="170000"/>
              </a:lnSpc>
              <a:buFont typeface="+mj-lt"/>
              <a:buAutoNum type="arabicPeriod"/>
            </a:pPr>
            <a:r>
              <a:rPr lang="en-US" sz="1400" dirty="0">
                <a:solidFill>
                  <a:schemeClr val="bg1"/>
                </a:solidFill>
                <a:latin typeface="Comic Sans MS" panose="030F0702030302020204" pitchFamily="66" charset="0"/>
              </a:rPr>
              <a:t>The Shift from Intelligent Edge to Intelligent Mesh</a:t>
            </a:r>
          </a:p>
          <a:p>
            <a:pPr marL="514350" indent="-74613" algn="just">
              <a:lnSpc>
                <a:spcPct val="170000"/>
              </a:lnSpc>
              <a:buFont typeface="+mj-lt"/>
              <a:buAutoNum type="arabicPeriod"/>
            </a:pPr>
            <a:r>
              <a:rPr lang="en-US" sz="1400" dirty="0">
                <a:solidFill>
                  <a:schemeClr val="bg1"/>
                </a:solidFill>
                <a:latin typeface="Comic Sans MS" panose="030F0702030302020204" pitchFamily="66" charset="0"/>
              </a:rPr>
              <a:t>IoT Governance</a:t>
            </a:r>
          </a:p>
          <a:p>
            <a:pPr marL="514350" indent="-514350" algn="just">
              <a:lnSpc>
                <a:spcPct val="170000"/>
              </a:lnSpc>
              <a:buFont typeface="+mj-lt"/>
              <a:buAutoNum type="arabicPeriod"/>
            </a:pPr>
            <a:r>
              <a:rPr lang="en-US" sz="1400" b="1" dirty="0">
                <a:solidFill>
                  <a:schemeClr val="bg1"/>
                </a:solidFill>
                <a:latin typeface="Comic Sans MS" panose="030F0702030302020204" pitchFamily="66" charset="0"/>
              </a:rPr>
              <a:t>Sensor Innovation</a:t>
            </a:r>
          </a:p>
          <a:p>
            <a:pPr marL="514350" indent="-74613" algn="just">
              <a:lnSpc>
                <a:spcPct val="170000"/>
              </a:lnSpc>
              <a:buFont typeface="+mj-lt"/>
              <a:buAutoNum type="arabicPeriod"/>
            </a:pPr>
            <a:r>
              <a:rPr lang="en-US" sz="1400" dirty="0">
                <a:solidFill>
                  <a:schemeClr val="bg1"/>
                </a:solidFill>
                <a:latin typeface="Comic Sans MS" panose="030F0702030302020204" pitchFamily="66" charset="0"/>
              </a:rPr>
              <a:t>Trusted Hardware and Operating System</a:t>
            </a:r>
          </a:p>
          <a:p>
            <a:pPr marL="514350" indent="-74613" algn="just">
              <a:lnSpc>
                <a:spcPct val="170000"/>
              </a:lnSpc>
              <a:buFont typeface="+mj-lt"/>
              <a:buAutoNum type="arabicPeriod"/>
            </a:pPr>
            <a:r>
              <a:rPr lang="en-US" sz="1400" dirty="0">
                <a:solidFill>
                  <a:schemeClr val="bg1"/>
                </a:solidFill>
                <a:latin typeface="Comic Sans MS" panose="030F0702030302020204" pitchFamily="66" charset="0"/>
              </a:rPr>
              <a:t>Novel IoT User Experiences</a:t>
            </a:r>
          </a:p>
          <a:p>
            <a:pPr marL="514350" indent="-74613" algn="just">
              <a:lnSpc>
                <a:spcPct val="170000"/>
              </a:lnSpc>
              <a:buFont typeface="+mj-lt"/>
              <a:buAutoNum type="arabicPeriod"/>
            </a:pPr>
            <a:r>
              <a:rPr lang="en-US" sz="1400" dirty="0">
                <a:solidFill>
                  <a:schemeClr val="bg1"/>
                </a:solidFill>
                <a:latin typeface="Comic Sans MS" panose="030F0702030302020204" pitchFamily="66" charset="0"/>
              </a:rPr>
              <a:t>Silicon Chip Innovation</a:t>
            </a:r>
          </a:p>
          <a:p>
            <a:pPr marL="514350" indent="-514350" algn="just">
              <a:lnSpc>
                <a:spcPct val="170000"/>
              </a:lnSpc>
              <a:buFont typeface="+mj-lt"/>
              <a:buAutoNum type="arabicPeriod"/>
            </a:pPr>
            <a:r>
              <a:rPr lang="en-US" sz="1400" b="1" dirty="0">
                <a:solidFill>
                  <a:schemeClr val="bg1"/>
                </a:solidFill>
                <a:latin typeface="Comic Sans MS" panose="030F0702030302020204" pitchFamily="66" charset="0"/>
              </a:rPr>
              <a:t>New Wireless Networking Technologies for IoT</a:t>
            </a: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https://www.gartner.com/en/newsroom/press-releases/2018-11-07-gartner-identifies-top-10-strategic-iot-technologies-and-trends</a:t>
            </a:r>
            <a:endParaRPr lang="en-US" sz="1600" dirty="0">
              <a:latin typeface="Comic Sans MS" panose="030F0702030302020204" pitchFamily="66" charset="0"/>
            </a:endParaRPr>
          </a:p>
        </p:txBody>
      </p:sp>
      <p:pic>
        <p:nvPicPr>
          <p:cNvPr id="5" name="Picture 4">
            <a:extLst>
              <a:ext uri="{FF2B5EF4-FFF2-40B4-BE49-F238E27FC236}">
                <a16:creationId xmlns:a16="http://schemas.microsoft.com/office/drawing/2014/main" xmlns="" id="{1269567A-6D2D-5549-97A5-995E49CDED67}"/>
              </a:ext>
            </a:extLst>
          </p:cNvPr>
          <p:cNvPicPr>
            <a:picLocks noChangeAspect="1"/>
          </p:cNvPicPr>
          <p:nvPr/>
        </p:nvPicPr>
        <p:blipFill>
          <a:blip r:embed="rId4"/>
          <a:stretch>
            <a:fillRect/>
          </a:stretch>
        </p:blipFill>
        <p:spPr>
          <a:xfrm>
            <a:off x="8791517" y="1310830"/>
            <a:ext cx="3245170" cy="1854383"/>
          </a:xfrm>
          <a:prstGeom prst="rect">
            <a:avLst/>
          </a:prstGeom>
        </p:spPr>
      </p:pic>
      <p:pic>
        <p:nvPicPr>
          <p:cNvPr id="6" name="Picture 5">
            <a:extLst>
              <a:ext uri="{FF2B5EF4-FFF2-40B4-BE49-F238E27FC236}">
                <a16:creationId xmlns:a16="http://schemas.microsoft.com/office/drawing/2014/main" xmlns="" id="{10F795BE-3BA0-9F4F-BAAE-D852D494C504}"/>
              </a:ext>
            </a:extLst>
          </p:cNvPr>
          <p:cNvPicPr>
            <a:picLocks noChangeAspect="1"/>
          </p:cNvPicPr>
          <p:nvPr/>
        </p:nvPicPr>
        <p:blipFill>
          <a:blip r:embed="rId5"/>
          <a:stretch>
            <a:fillRect/>
          </a:stretch>
        </p:blipFill>
        <p:spPr>
          <a:xfrm>
            <a:off x="5854645" y="720899"/>
            <a:ext cx="2683244" cy="2843780"/>
          </a:xfrm>
          <a:prstGeom prst="rect">
            <a:avLst/>
          </a:prstGeom>
        </p:spPr>
      </p:pic>
      <p:pic>
        <p:nvPicPr>
          <p:cNvPr id="7" name="Picture 6">
            <a:extLst>
              <a:ext uri="{FF2B5EF4-FFF2-40B4-BE49-F238E27FC236}">
                <a16:creationId xmlns:a16="http://schemas.microsoft.com/office/drawing/2014/main" xmlns="" id="{1779882D-F095-EF40-865D-E041872BBF33}"/>
              </a:ext>
            </a:extLst>
          </p:cNvPr>
          <p:cNvPicPr>
            <a:picLocks noChangeAspect="1"/>
          </p:cNvPicPr>
          <p:nvPr/>
        </p:nvPicPr>
        <p:blipFill>
          <a:blip r:embed="rId6"/>
          <a:stretch>
            <a:fillRect/>
          </a:stretch>
        </p:blipFill>
        <p:spPr>
          <a:xfrm>
            <a:off x="6185450" y="3337618"/>
            <a:ext cx="5567235" cy="3162055"/>
          </a:xfrm>
          <a:prstGeom prst="rect">
            <a:avLst/>
          </a:prstGeom>
        </p:spPr>
      </p:pic>
    </p:spTree>
    <p:extLst>
      <p:ext uri="{BB962C8B-B14F-4D97-AF65-F5344CB8AC3E}">
        <p14:creationId xmlns:p14="http://schemas.microsoft.com/office/powerpoint/2010/main" val="2655304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hlinkClick r:id="rId3"/>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https://gartner.com</a:t>
            </a:r>
            <a:endParaRPr lang="en-US" sz="1600" dirty="0">
              <a:latin typeface="Comic Sans MS" panose="030F0702030302020204" pitchFamily="66"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040" y="1138426"/>
            <a:ext cx="8915210" cy="5418649"/>
          </a:xfrm>
          <a:prstGeom prst="rect">
            <a:avLst/>
          </a:prstGeom>
        </p:spPr>
      </p:pic>
    </p:spTree>
    <p:extLst>
      <p:ext uri="{BB962C8B-B14F-4D97-AF65-F5344CB8AC3E}">
        <p14:creationId xmlns:p14="http://schemas.microsoft.com/office/powerpoint/2010/main" val="37135688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397" y="1138426"/>
            <a:ext cx="8925501" cy="5530524"/>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hlinkClick r:id="rId4"/>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5"/>
              </a:rPr>
              <a:t>https://gartner.com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42738400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928" y="1138426"/>
            <a:ext cx="8895052" cy="5604387"/>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hlinkClick r:id="rId4"/>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5"/>
              </a:rPr>
              <a:t>https://gartner.com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41885790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6ED7309-AE79-5241-A9C4-7A6381D95029}"/>
              </a:ext>
            </a:extLst>
          </p:cNvPr>
          <p:cNvSpPr>
            <a:spLocks noGrp="1"/>
          </p:cNvSpPr>
          <p:nvPr>
            <p:ph idx="1"/>
          </p:nvPr>
        </p:nvSpPr>
        <p:spPr>
          <a:ln>
            <a:noFill/>
          </a:ln>
        </p:spPr>
        <p:txBody>
          <a:bodyPr/>
          <a:lstStyle/>
          <a:p>
            <a:r>
              <a:rPr lang="en-US" dirty="0">
                <a:solidFill>
                  <a:schemeClr val="bg1"/>
                </a:solidFill>
                <a:latin typeface="Comic Sans MS" panose="030F0902030302020204" pitchFamily="66" charset="0"/>
              </a:rPr>
              <a:t>Cisco defines the Internet of Everything (IoE) as the networked connection of people, process, data, and things. The benefit of IoE is derived from the compound impact of connecting people, process, data, and things, and the value </a:t>
            </a:r>
            <a:r>
              <a:rPr lang="en-US" dirty="0" smtClean="0">
                <a:solidFill>
                  <a:schemeClr val="bg1"/>
                </a:solidFill>
                <a:latin typeface="Comic Sans MS" panose="030F0902030302020204" pitchFamily="66" charset="0"/>
              </a:rPr>
              <a:t>this </a:t>
            </a:r>
            <a:r>
              <a:rPr lang="en-US" dirty="0">
                <a:solidFill>
                  <a:schemeClr val="bg1"/>
                </a:solidFill>
                <a:latin typeface="Comic Sans MS" panose="030F0902030302020204" pitchFamily="66" charset="0"/>
              </a:rPr>
              <a:t>increased connectedness creates as “everything” comes online.</a:t>
            </a:r>
          </a:p>
        </p:txBody>
      </p:sp>
      <p:sp>
        <p:nvSpPr>
          <p:cNvPr id="4" name="Title 1">
            <a:extLst>
              <a:ext uri="{FF2B5EF4-FFF2-40B4-BE49-F238E27FC236}">
                <a16:creationId xmlns:a16="http://schemas.microsoft.com/office/drawing/2014/main" xmlns="" id="{75F63B9F-9C52-4946-9913-99E4FA7E42EC}"/>
              </a:ext>
            </a:extLst>
          </p:cNvPr>
          <p:cNvSpPr>
            <a:spLocks noGrp="1"/>
          </p:cNvSpPr>
          <p:nvPr>
            <p:ph type="title"/>
          </p:nvPr>
        </p:nvSpPr>
        <p:spPr>
          <a:xfrm>
            <a:off x="684212" y="207167"/>
            <a:ext cx="8534400" cy="1507067"/>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is IoT?</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6" name="TextBox 5">
            <a:extLst>
              <a:ext uri="{FF2B5EF4-FFF2-40B4-BE49-F238E27FC236}">
                <a16:creationId xmlns:a16="http://schemas.microsoft.com/office/drawing/2014/main" xmlns="" id="{465669D2-FFC1-304E-A03A-840B1ED8970B}"/>
              </a:ext>
            </a:extLst>
          </p:cNvPr>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https://</a:t>
            </a:r>
            <a:r>
              <a:rPr lang="en-US" sz="1600" dirty="0" err="1">
                <a:latin typeface="Comic Sans MS" panose="030F0702030302020204" pitchFamily="66" charset="0"/>
              </a:rPr>
              <a:t>www.cisco.com</a:t>
            </a:r>
            <a:r>
              <a:rPr lang="en-US" sz="1600" dirty="0">
                <a:latin typeface="Comic Sans MS" panose="030F0702030302020204" pitchFamily="66" charset="0"/>
              </a:rPr>
              <a:t>/c/dam/</a:t>
            </a:r>
            <a:r>
              <a:rPr lang="en-US" sz="1600" dirty="0" err="1">
                <a:latin typeface="Comic Sans MS" panose="030F0702030302020204" pitchFamily="66" charset="0"/>
              </a:rPr>
              <a:t>en_us</a:t>
            </a:r>
            <a:r>
              <a:rPr lang="en-US" sz="1600" dirty="0">
                <a:latin typeface="Comic Sans MS" panose="030F0702030302020204" pitchFamily="66" charset="0"/>
              </a:rPr>
              <a:t>/about/business-insights/docs/</a:t>
            </a:r>
            <a:r>
              <a:rPr lang="en-US" sz="1600" dirty="0" err="1">
                <a:latin typeface="Comic Sans MS" panose="030F0702030302020204" pitchFamily="66" charset="0"/>
              </a:rPr>
              <a:t>ioe</a:t>
            </a:r>
            <a:r>
              <a:rPr lang="en-US" sz="1600" dirty="0">
                <a:latin typeface="Comic Sans MS" panose="030F0702030302020204" pitchFamily="66" charset="0"/>
              </a:rPr>
              <a:t>-value-at-stake-public-sector-analysis-</a:t>
            </a:r>
            <a:r>
              <a:rPr lang="en-US" sz="1600" dirty="0" err="1">
                <a:latin typeface="Comic Sans MS" panose="030F0702030302020204" pitchFamily="66" charset="0"/>
              </a:rPr>
              <a:t>faq.pdf</a:t>
            </a:r>
            <a:endParaRPr lang="en-US" sz="1600" dirty="0">
              <a:latin typeface="Comic Sans MS" panose="030F0702030302020204" pitchFamily="66" charset="0"/>
            </a:endParaRPr>
          </a:p>
        </p:txBody>
      </p:sp>
    </p:spTree>
    <p:extLst>
      <p:ext uri="{BB962C8B-B14F-4D97-AF65-F5344CB8AC3E}">
        <p14:creationId xmlns:p14="http://schemas.microsoft.com/office/powerpoint/2010/main" val="3404851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is IoT?</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684211" y="685800"/>
            <a:ext cx="11043331" cy="3615267"/>
          </a:xfrm>
        </p:spPr>
        <p:txBody>
          <a:bodyPr>
            <a:normAutofit/>
          </a:bodyPr>
          <a:lstStyle/>
          <a:p>
            <a:pPr algn="just">
              <a:lnSpc>
                <a:spcPct val="150000"/>
              </a:lnSpc>
            </a:pPr>
            <a:r>
              <a:rPr lang="en-US" dirty="0">
                <a:solidFill>
                  <a:schemeClr val="bg1"/>
                </a:solidFill>
                <a:latin typeface="Comic Sans MS" panose="030F0702030302020204" pitchFamily="66" charset="0"/>
              </a:rPr>
              <a:t>IoT is a world of interconnected things which are capable of sensing, actuating, and communicating among themselves and with the environment (</a:t>
            </a:r>
            <a:r>
              <a:rPr lang="en-US" dirty="0" err="1">
                <a:solidFill>
                  <a:schemeClr val="bg1"/>
                </a:solidFill>
                <a:latin typeface="Comic Sans MS" panose="030F0702030302020204" pitchFamily="66" charset="0"/>
              </a:rPr>
              <a:t>i.e.,smart</a:t>
            </a:r>
            <a:r>
              <a:rPr lang="en-US" dirty="0">
                <a:solidFill>
                  <a:schemeClr val="bg1"/>
                </a:solidFill>
                <a:latin typeface="Comic Sans MS" panose="030F0702030302020204" pitchFamily="66" charset="0"/>
              </a:rPr>
              <a:t> things or smart objects) while providing the ability to share information and act in parts autonomously to real/physical world events and by triggering processes and creating services with or without direct human intervention.</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Internet of Things A to Z : Technologies and Applications</a:t>
            </a:r>
            <a:r>
              <a:rPr lang="en-US" sz="1600" dirty="0">
                <a:latin typeface="Comic Sans MS" panose="030F0702030302020204" pitchFamily="66" charset="0"/>
              </a:rPr>
              <a:t>, IEEE Press, 2018</a:t>
            </a:r>
          </a:p>
        </p:txBody>
      </p:sp>
    </p:spTree>
    <p:extLst>
      <p:ext uri="{BB962C8B-B14F-4D97-AF65-F5344CB8AC3E}">
        <p14:creationId xmlns:p14="http://schemas.microsoft.com/office/powerpoint/2010/main" val="34747037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History of IoT</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https://www.iottechtrends.com/history-of-iot/</a:t>
            </a:r>
            <a:endParaRPr lang="en-US" sz="1600" dirty="0">
              <a:solidFill>
                <a:srgbClr val="FF0000"/>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70" y="1265002"/>
            <a:ext cx="5172075" cy="49388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485" y="1265003"/>
            <a:ext cx="5210175" cy="5065394"/>
          </a:xfrm>
          <a:prstGeom prst="rect">
            <a:avLst/>
          </a:prstGeom>
        </p:spPr>
      </p:pic>
      <p:pic>
        <p:nvPicPr>
          <p:cNvPr id="4" name="Picture 3">
            <a:extLst>
              <a:ext uri="{FF2B5EF4-FFF2-40B4-BE49-F238E27FC236}">
                <a16:creationId xmlns:a16="http://schemas.microsoft.com/office/drawing/2014/main" xmlns="" id="{C0E646BB-93B9-4B47-BCB1-BD3EE8E78A39}"/>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352788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15715" y="1914899"/>
            <a:ext cx="7444399" cy="4424303"/>
          </a:xfrm>
          <a:prstGeom prst="rect">
            <a:avLst/>
          </a:prstGeom>
        </p:spPr>
      </p:pic>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The </a:t>
            </a:r>
            <a:r>
              <a:rPr lang="en-US" dirty="0">
                <a:latin typeface="Comic Sans MS" panose="030F0702030302020204" pitchFamily="66" charset="0"/>
              </a:rPr>
              <a:t>growing number of connected devices)</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459068" y="1002355"/>
            <a:ext cx="11134312" cy="1145759"/>
          </a:xfrm>
        </p:spPr>
        <p:txBody>
          <a:bodyPr>
            <a:normAutofit/>
          </a:bodyPr>
          <a:lstStyle/>
          <a:p>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Growing the number of connected devices to 50 billion in 2020.</a:t>
            </a:r>
          </a:p>
          <a:p>
            <a:endParaRPr lang="en-US" sz="2400" dirty="0">
              <a:solidFill>
                <a:schemeClr val="bg1"/>
              </a:solidFill>
              <a:latin typeface="Comic Sans MS" panose="030F0702030302020204" pitchFamily="66" charset="0"/>
            </a:endParaRPr>
          </a:p>
        </p:txBody>
      </p:sp>
      <p:sp>
        <p:nvSpPr>
          <p:cNvPr id="5" name="TextBox 4"/>
          <p:cNvSpPr txBox="1"/>
          <p:nvPr/>
        </p:nvSpPr>
        <p:spPr>
          <a:xfrm>
            <a:off x="115910" y="6576325"/>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
        <p:nvSpPr>
          <p:cNvPr id="6" name="TextBox 5">
            <a:extLst>
              <a:ext uri="{FF2B5EF4-FFF2-40B4-BE49-F238E27FC236}">
                <a16:creationId xmlns:a16="http://schemas.microsoft.com/office/drawing/2014/main" xmlns="" id="{4452F763-C65B-9542-A738-C4C697F1EEC6}"/>
              </a:ext>
            </a:extLst>
          </p:cNvPr>
          <p:cNvSpPr txBox="1"/>
          <p:nvPr/>
        </p:nvSpPr>
        <p:spPr>
          <a:xfrm>
            <a:off x="10624457" y="-18502"/>
            <a:ext cx="1567543" cy="369332"/>
          </a:xfrm>
          <a:prstGeom prst="rect">
            <a:avLst/>
          </a:prstGeom>
          <a:solidFill>
            <a:srgbClr val="00B050"/>
          </a:solidFill>
        </p:spPr>
        <p:txBody>
          <a:bodyPr wrap="square" rtlCol="0">
            <a:spAutoFit/>
          </a:bodyPr>
          <a:lstStyle/>
          <a:p>
            <a:r>
              <a:rPr lang="en-US" dirty="0"/>
              <a:t>Title</a:t>
            </a:r>
          </a:p>
        </p:txBody>
      </p:sp>
    </p:spTree>
    <p:extLst>
      <p:ext uri="{BB962C8B-B14F-4D97-AF65-F5344CB8AC3E}">
        <p14:creationId xmlns:p14="http://schemas.microsoft.com/office/powerpoint/2010/main" val="3749568220"/>
      </p:ext>
    </p:extLst>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2259</TotalTime>
  <Words>4062</Words>
  <Application>Microsoft Office PowerPoint</Application>
  <PresentationFormat>Widescreen</PresentationFormat>
  <Paragraphs>554</Paragraphs>
  <Slides>55</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Century Gothic</vt:lpstr>
      <vt:lpstr>Comic Sans MS</vt:lpstr>
      <vt:lpstr>Tahoma</vt:lpstr>
      <vt:lpstr>Wingdings</vt:lpstr>
      <vt:lpstr>Wingdings 3</vt:lpstr>
      <vt:lpstr>Slice</vt:lpstr>
      <vt:lpstr>Internet of Things</vt:lpstr>
      <vt:lpstr>Contents </vt:lpstr>
      <vt:lpstr>Contents </vt:lpstr>
      <vt:lpstr>Contents </vt:lpstr>
      <vt:lpstr> What is IoT? </vt:lpstr>
      <vt:lpstr> What is IoT? </vt:lpstr>
      <vt:lpstr> What is IoT? </vt:lpstr>
      <vt:lpstr> History of IoT </vt:lpstr>
      <vt:lpstr> The growing number of connected devices) </vt:lpstr>
      <vt:lpstr>Contents </vt:lpstr>
      <vt:lpstr>PowerPoint Presentation</vt:lpstr>
      <vt:lpstr> IoT Ecosystem  </vt:lpstr>
      <vt:lpstr>Contents </vt:lpstr>
      <vt:lpstr> What are Things? </vt:lpstr>
      <vt:lpstr> What are Things? </vt:lpstr>
      <vt:lpstr> What are Things? </vt:lpstr>
      <vt:lpstr>Sensors</vt:lpstr>
      <vt:lpstr>Sensors</vt:lpstr>
      <vt:lpstr>Actuators</vt:lpstr>
      <vt:lpstr>Contents </vt:lpstr>
      <vt:lpstr>IoT Networks</vt:lpstr>
      <vt:lpstr>Access Technologies and Distances</vt:lpstr>
      <vt:lpstr>Contents </vt:lpstr>
      <vt:lpstr>IoT Platforms</vt:lpstr>
      <vt:lpstr>IoT Platforms</vt:lpstr>
      <vt:lpstr>Contents </vt:lpstr>
      <vt:lpstr>IoT Applications and Verticals</vt:lpstr>
      <vt:lpstr>IoT Applications and Verticals- Smart Home</vt:lpstr>
      <vt:lpstr>IoT Applications and Verticals- Smart Wearables</vt:lpstr>
      <vt:lpstr>IoT Applications and Verticals- Smart City</vt:lpstr>
      <vt:lpstr>IoT Applications and Verticals- Smart Grid</vt:lpstr>
      <vt:lpstr>IoT Applications and Verticals- Smart Transportation</vt:lpstr>
      <vt:lpstr>IoT Applications and Verticals- Connected Car</vt:lpstr>
      <vt:lpstr>IoT Applications and Verticals- Connected Health</vt:lpstr>
      <vt:lpstr>IoT Applications and Verticals- Smart Retail</vt:lpstr>
      <vt:lpstr>IoT Applications and Verticals- Smart Farming</vt:lpstr>
      <vt:lpstr>Contents </vt:lpstr>
      <vt:lpstr>IoT Architectures</vt:lpstr>
      <vt:lpstr>IoT 7 layer architecture by cisco</vt:lpstr>
      <vt:lpstr>Contents </vt:lpstr>
      <vt:lpstr> IoT Challenges </vt:lpstr>
      <vt:lpstr> IoT Challenges </vt:lpstr>
      <vt:lpstr> IoT Challenges </vt:lpstr>
      <vt:lpstr> IoT Challenges </vt:lpstr>
      <vt:lpstr> IoT Challenges </vt:lpstr>
      <vt:lpstr> IoT Challenges (cont’d) </vt:lpstr>
      <vt:lpstr>Contents </vt:lpstr>
      <vt:lpstr>IoT Global market size 2017-2025</vt:lpstr>
      <vt:lpstr>IoT revenue forecast by segment</vt:lpstr>
      <vt:lpstr>IoT Business and Market Opportunities</vt:lpstr>
      <vt:lpstr>Contents </vt:lpstr>
      <vt:lpstr>IoT Trends</vt:lpstr>
      <vt:lpstr>IoT Trends</vt:lpstr>
      <vt:lpstr>IoT Trends</vt:lpstr>
      <vt:lpstr>IoT Trends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jaberALU</cp:lastModifiedBy>
  <cp:revision>55</cp:revision>
  <dcterms:created xsi:type="dcterms:W3CDTF">2020-08-13T14:46:09Z</dcterms:created>
  <dcterms:modified xsi:type="dcterms:W3CDTF">2020-12-31T09:32:57Z</dcterms:modified>
</cp:coreProperties>
</file>